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Amatic SC" panose="020B0604020202020204" pitchFamily="2" charset="-79"/>
      <p:regular r:id="rId21"/>
      <p:bold r:id="rId22"/>
    </p:embeddedFont>
    <p:embeddedFont>
      <p:font typeface="Caveat" panose="020B0604020202020204" charset="0"/>
      <p:regular r:id="rId23"/>
      <p:bold r:id="rId24"/>
    </p:embeddedFont>
    <p:embeddedFont>
      <p:font typeface="Comic Sans MS" panose="030F0702030302020204" pitchFamily="66" charset="0"/>
      <p:regular r:id="rId25"/>
      <p:bold r:id="rId26"/>
      <p:italic r:id="rId27"/>
      <p:boldItalic r:id="rId28"/>
    </p:embeddedFont>
    <p:embeddedFont>
      <p:font typeface="Impact" panose="020B0806030902050204" pitchFamily="34" charset="0"/>
      <p:regular r:id="rId29"/>
    </p:embeddedFont>
    <p:embeddedFont>
      <p:font typeface="Merriweather" panose="00000500000000000000" pitchFamily="2"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Oswald" panose="00000500000000000000" pitchFamily="2" charset="0"/>
      <p:regular r:id="rId38"/>
      <p:bold r:id="rId39"/>
    </p:embeddedFont>
    <p:embeddedFont>
      <p:font typeface="Oxygen" panose="02000503000000000000" pitchFamily="2" charset="0"/>
      <p:regular r:id="rId40"/>
      <p:bold r:id="rId41"/>
    </p:embeddedFont>
    <p:embeddedFont>
      <p:font typeface="Pacifico" panose="00000500000000000000" pitchFamily="2" charset="0"/>
      <p:regular r:id="rId42"/>
    </p:embeddedFont>
    <p:embeddedFont>
      <p:font typeface="Playfair Display" panose="00000500000000000000" pitchFamily="2" charset="0"/>
      <p:regular r:id="rId43"/>
      <p:bold r:id="rId44"/>
      <p:italic r:id="rId45"/>
      <p:boldItalic r:id="rId46"/>
    </p:embeddedFont>
    <p:embeddedFont>
      <p:font typeface="Source Code Pro" panose="020B0509030403020204" pitchFamily="49" charset="0"/>
      <p:regular r:id="rId47"/>
      <p:bold r:id="rId48"/>
      <p:italic r:id="rId49"/>
      <p:boldItalic r:id="rId50"/>
    </p:embeddedFont>
    <p:embeddedFont>
      <p:font typeface="Source Code Pro ExtraBold" panose="020B0604020202020204" charset="0"/>
      <p:bold r:id="rId51"/>
      <p:boldItalic r:id="rId52"/>
    </p:embeddedFont>
    <p:embeddedFont>
      <p:font typeface="Source Code Pro SemiBold" panose="020B0609030403020204" pitchFamily="49"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976" autoAdjust="0"/>
  </p:normalViewPr>
  <p:slideViewPr>
    <p:cSldViewPr snapToGrid="0">
      <p:cViewPr varScale="1">
        <p:scale>
          <a:sx n="60" d="100"/>
          <a:sy n="60" d="100"/>
        </p:scale>
        <p:origin x="146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font" Target="fonts/font3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font" Target="fonts/font36.fntdata"/><Relationship Id="rId8" Type="http://schemas.openxmlformats.org/officeDocument/2006/relationships/slide" Target="slides/slide7.xml"/><Relationship Id="rId51" Type="http://schemas.openxmlformats.org/officeDocument/2006/relationships/font" Target="fonts/font3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PACEedu@parkeronline.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6f59039d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6f5903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5b189b979c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5b189b97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f2600c55f_0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f2600c55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a:t>Upload the cleanest, clearest, best image of your artwork. Make sure the file is a JPEG or TIFF, and a manageable file size under 5MB. On each slide, adjacent to your image, please include your artwork credits: title, medium, size and year it was produced. You may also include additional notes – this is where you would give credit for appropriated work, etc.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5f6b586ae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5f6b586a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good example of a 3D slide. Notice it includes various views of the 3D work, the title, medium, size and year it was produced.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f6b586ae6_1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5f6b586ae6_1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another good example of a good slide in a portfolio. The image of just the artwork, title, medium, and year it was produced. There are no additional notes listed, but this is where you would add notes such as credit for your appropriated work or your purpose in the artwork.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ff2600c55f_0_1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ff2600c55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An artist statement is an important piece of any artists’ work.</a:t>
            </a:r>
            <a:endParaRPr/>
          </a:p>
          <a:p>
            <a:pPr marL="0" lvl="0" indent="0" algn="l" rtl="0">
              <a:lnSpc>
                <a:spcPct val="115000"/>
              </a:lnSpc>
              <a:spcBef>
                <a:spcPts val="1200"/>
              </a:spcBef>
              <a:spcAft>
                <a:spcPts val="0"/>
              </a:spcAft>
              <a:buClr>
                <a:schemeClr val="dk1"/>
              </a:buClr>
              <a:buSzPts val="1100"/>
              <a:buFont typeface="Arial"/>
              <a:buNone/>
            </a:pPr>
            <a:r>
              <a:rPr lang="en"/>
              <a:t>Often “artist bio” and “artist statement” are used interchangeably. The difference between these two things is minimal. The bio is focused more on you and your career, and the artist statement is about you but tailored toward a specific project or exhibition or in this case your portfolio.</a:t>
            </a:r>
            <a:endParaRPr/>
          </a:p>
          <a:p>
            <a:pPr marL="0" lvl="0" indent="0" algn="l" rtl="0">
              <a:lnSpc>
                <a:spcPct val="115000"/>
              </a:lnSpc>
              <a:spcBef>
                <a:spcPts val="1200"/>
              </a:spcBef>
              <a:spcAft>
                <a:spcPts val="0"/>
              </a:spcAft>
              <a:buNone/>
            </a:pPr>
            <a:r>
              <a:rPr lang="en"/>
              <a:t>Talking and writing about yourself is hard and, at times, painful. It sounds like bragging. Or you don’t think you have anything special to brag about. Don’t worry, it’s not bragging—people really want to know about you and what makes you - you.</a:t>
            </a:r>
            <a:endParaRPr/>
          </a:p>
          <a:p>
            <a:pPr marL="0" lvl="0" indent="0" algn="l" rtl="0">
              <a:lnSpc>
                <a:spcPct val="115000"/>
              </a:lnSpc>
              <a:spcBef>
                <a:spcPts val="1200"/>
              </a:spcBef>
              <a:spcAft>
                <a:spcPts val="0"/>
              </a:spcAft>
              <a:buNone/>
            </a:pPr>
            <a:r>
              <a:rPr lang="en"/>
              <a:t>Here is a sample of an artist statement:</a:t>
            </a:r>
            <a:endParaRPr/>
          </a:p>
          <a:p>
            <a:pPr marL="0" lvl="0" indent="0" algn="l" rtl="0">
              <a:lnSpc>
                <a:spcPct val="115000"/>
              </a:lnSpc>
              <a:spcBef>
                <a:spcPts val="1200"/>
              </a:spcBef>
              <a:spcAft>
                <a:spcPts val="0"/>
              </a:spcAft>
              <a:buNone/>
            </a:pPr>
            <a:r>
              <a:rPr lang="en">
                <a:solidFill>
                  <a:schemeClr val="dk1"/>
                </a:solidFill>
              </a:rPr>
              <a:t>I </a:t>
            </a:r>
            <a:r>
              <a:rPr lang="en" b="1">
                <a:solidFill>
                  <a:schemeClr val="dk1"/>
                </a:solidFill>
              </a:rPr>
              <a:t>write and interview artists</a:t>
            </a:r>
            <a:r>
              <a:rPr lang="en">
                <a:solidFill>
                  <a:schemeClr val="dk1"/>
                </a:solidFill>
              </a:rPr>
              <a:t> because I’m passionate about </a:t>
            </a:r>
            <a:r>
              <a:rPr lang="en" b="1">
                <a:solidFill>
                  <a:schemeClr val="dk1"/>
                </a:solidFill>
              </a:rPr>
              <a:t>telling their stories and creating a better understanding of the artistic process</a:t>
            </a:r>
            <a:r>
              <a:rPr lang="en">
                <a:solidFill>
                  <a:schemeClr val="dk1"/>
                </a:solidFill>
              </a:rPr>
              <a:t>. My purpose is to </a:t>
            </a:r>
            <a:r>
              <a:rPr lang="en" b="1">
                <a:solidFill>
                  <a:schemeClr val="dk1"/>
                </a:solidFill>
              </a:rPr>
              <a:t>help non-artists learn how creativity happens</a:t>
            </a:r>
            <a:r>
              <a:rPr lang="en">
                <a:solidFill>
                  <a:schemeClr val="dk1"/>
                </a:solidFill>
              </a:rPr>
              <a:t> so that they can </a:t>
            </a:r>
            <a:r>
              <a:rPr lang="en" b="1">
                <a:solidFill>
                  <a:schemeClr val="dk1"/>
                </a:solidFill>
              </a:rPr>
              <a:t>grow and embrace the arts with a deeper appreciation</a:t>
            </a:r>
            <a:r>
              <a:rPr lang="en">
                <a:solidFill>
                  <a:schemeClr val="dk1"/>
                </a:solidFill>
              </a:rPr>
              <a:t>. My brand, which is </a:t>
            </a:r>
            <a:r>
              <a:rPr lang="en" b="1">
                <a:solidFill>
                  <a:schemeClr val="dk1"/>
                </a:solidFill>
              </a:rPr>
              <a:t>The Incurable Optimist</a:t>
            </a:r>
            <a:r>
              <a:rPr lang="en">
                <a:solidFill>
                  <a:schemeClr val="dk1"/>
                </a:solidFill>
              </a:rPr>
              <a:t>, is built on the foundation of </a:t>
            </a:r>
            <a:r>
              <a:rPr lang="en" b="1">
                <a:solidFill>
                  <a:schemeClr val="dk1"/>
                </a:solidFill>
              </a:rPr>
              <a:t>empathy and vulnerability as the true path to pure artistry</a:t>
            </a:r>
            <a:r>
              <a:rPr lang="en">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t>For help, refer back to this slide and fill in the blanks.</a:t>
            </a:r>
            <a:endParaRPr/>
          </a:p>
          <a:p>
            <a:pPr marL="0" lvl="0" indent="0" algn="l" rtl="0">
              <a:lnSpc>
                <a:spcPct val="115000"/>
              </a:lnSpc>
              <a:spcBef>
                <a:spcPts val="1200"/>
              </a:spcBef>
              <a:spcAft>
                <a:spcPts val="120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ff2600c55f_0_2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ff2600c55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Once your slides are built with images, credits and your artist statement you are ready! Portfolio Day is scheduled during a school-day. You will have to seek permission from your parents and your teachers to miss school. Please be aware of that now so that you are not dropping out as the event nears. A waiver will be sent to your teachers/parents for their approval for your participation. Equally, there is a $10 fee to participate. Please work with your teachers to pay the fee.  </a:t>
            </a:r>
            <a:endParaRPr/>
          </a:p>
          <a:p>
            <a:pPr marL="0" lvl="0" indent="0" algn="l" rtl="0">
              <a:lnSpc>
                <a:spcPct val="115000"/>
              </a:lnSpc>
              <a:spcBef>
                <a:spcPts val="1200"/>
              </a:spcBef>
              <a:spcAft>
                <a:spcPts val="0"/>
              </a:spcAft>
              <a:buNone/>
            </a:pPr>
            <a:r>
              <a:rPr lang="en"/>
              <a:t>You will be grouped with about five other students with similar art medium. You should be prepared to show your portfolio using Google Slides. </a:t>
            </a:r>
            <a:r>
              <a:rPr lang="en">
                <a:solidFill>
                  <a:schemeClr val="dk1"/>
                </a:solidFill>
              </a:rPr>
              <a:t>Each review room will have a laptop for you to log in to your Google Slides account. </a:t>
            </a:r>
            <a:r>
              <a:rPr lang="en"/>
              <a:t>You will have approximately 20 minutes present your work to two professional artists or art professors and your peers and received a critique and discuss feedback. We strongly suggest that you write 3-5 sentences about each of your pieces so that you are ready to talk about the artwork.</a:t>
            </a:r>
            <a:endParaRPr/>
          </a:p>
          <a:p>
            <a:pPr marL="0" lvl="0" indent="0" algn="l" rtl="0">
              <a:lnSpc>
                <a:spcPct val="115000"/>
              </a:lnSpc>
              <a:spcBef>
                <a:spcPts val="1200"/>
              </a:spcBef>
              <a:spcAft>
                <a:spcPts val="0"/>
              </a:spcAft>
              <a:buNone/>
            </a:pPr>
            <a:r>
              <a:rPr lang="en"/>
              <a:t>You are encouraged to bring an actual piece of work that represents your talents. It does not have to be gallery ready at that time.</a:t>
            </a:r>
            <a:endParaRPr/>
          </a:p>
          <a:p>
            <a:pPr marL="0" lvl="0" indent="0" algn="l" rtl="0">
              <a:lnSpc>
                <a:spcPct val="115000"/>
              </a:lnSpc>
              <a:spcBef>
                <a:spcPts val="1200"/>
              </a:spcBef>
              <a:spcAft>
                <a:spcPts val="1200"/>
              </a:spcAft>
              <a:buNone/>
            </a:pPr>
            <a:r>
              <a:rPr lang="en"/>
              <a:t>Dress to impress and be ready to share about you, your passions, your methods, and join in on other peer review conversations.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ff2600c55f_0_3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ff2600c55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During the review process, your reviewers will suggest one piece of artwork that you should provide as part of the Bright Futures student exhibit at the PACE Center. You will have one week to prepare the artwork to be gallery ready, which means, properly framed and labeled.</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Framing does not need to be expensive. You can get a frame from your teacher or purchase one from Michaels of Hobby Lobby. The frame must have glass/plastic and have a wire hanger attached to two D-rings on the back of the frame. 3D work will be placed on pedestals.</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The label of your artwork should include: your name, title of artwork, medium, size, year completed, and price if it is for sale. If it is not for sale, you should label it as such (NFS).  You can find these labels online, where you can type and print, and attach to your artwork. If your artwork sells, Parker Arts will send you a check for the full amount of your artwork. Because of this, Parker Arts must receive a completed W9 from you. You can ask your parents to assist you with completing this form.</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latin typeface="Times New Roman"/>
                <a:ea typeface="Times New Roman"/>
                <a:cs typeface="Times New Roman"/>
                <a:sym typeface="Times New Roman"/>
              </a:rPr>
              <a:t>Refer to Portfolio Day online to see details for the exhibition dates, including artwork drop off and pick up, and the exhibit reception for family and friends to celebrate your work displayed in a professional gallery.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ff2600c55f_0_3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ff2600c55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go directly to the website for these forms and details by scanning the QR code here. Please send any questions to </a:t>
            </a:r>
            <a:r>
              <a:rPr lang="en" u="sng">
                <a:solidFill>
                  <a:schemeClr val="hlink"/>
                </a:solidFill>
                <a:hlinkClick r:id="rId3"/>
              </a:rPr>
              <a:t>PACEedu@parkeronline.org</a:t>
            </a:r>
            <a:r>
              <a:rPr lang="en"/>
              <a:t> or talk directly to your teacher.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ff2600c55f_0_4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ff2600c55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very much for your commitment to Portfolio Day - we can’t wait to see you!</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6f59039d_0_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6f5903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Portfolio Day is a program professional development opportunity for high school students aspiring to major in arts or have a career in the arts. The goal is to help students understand the purpose behind a good portfolio, how to use it to their advantage, and how to identify their best works for a portfolio. Equally, the feedback students receive as part of their portfolio review will help them identify their strength and talents and what to improve to be taken seriously as an artist.</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In the past we have had reviewers from colleges that include: Arapahoe Community College, Art Students’ League of Denver, Rocky Mountain College of Art and Design (RMCAD), Metro State University of Denver, Colorado University of Denver, Mesa State, University of Northern Colorado, and Red Rocks Community College.</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Many of these colleges will be onsite with recruiter tables to share information about their art programs.</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Some of these colleges will offer scholarships to their art programs or summer art camps, while the Parker Artist Guild will select winners in each category to award monetary prizes.</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Awards will be presented to students during the Bright Futures reception. </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1c1a00b84a_0_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1c1a00b84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889000" lvl="0" indent="0" algn="l" rtl="0">
              <a:lnSpc>
                <a:spcPct val="150000"/>
              </a:lnSpc>
              <a:spcBef>
                <a:spcPts val="0"/>
              </a:spcBef>
              <a:spcAft>
                <a:spcPts val="1200"/>
              </a:spcAft>
              <a:buClr>
                <a:schemeClr val="dk1"/>
              </a:buClr>
              <a:buSzPts val="1100"/>
              <a:buFont typeface="Arial"/>
              <a:buNone/>
            </a:pPr>
            <a:r>
              <a:rPr lang="en">
                <a:solidFill>
                  <a:schemeClr val="dk1"/>
                </a:solidFill>
                <a:latin typeface="Times New Roman"/>
                <a:ea typeface="Times New Roman"/>
                <a:cs typeface="Times New Roman"/>
                <a:sym typeface="Times New Roman"/>
              </a:rPr>
              <a:t>Benefits to participate in Portfolio Day include: gaining experience in building a professional portfolio to use for college admissions or career development; exhibit in a professional gallery at the PACE Center in Parker; have the opportunity to speak with professionals in the industry; and be awarded monetary prizes and scholarships.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c6f59039d_0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c6f59039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6f59039d_0_1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c6f59039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An art portfolio isn't a collection of everything you've ever made; rather, it's </a:t>
            </a:r>
            <a:r>
              <a:rPr lang="en" b="1">
                <a:solidFill>
                  <a:schemeClr val="dk1"/>
                </a:solidFill>
              </a:rPr>
              <a:t>a carefully curated sample of your best work</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Plan to show a variety of technical skills and creative skills.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As artists, we encourage students to draw something first from observation; these sketches can be included. You may even include a sketch book or finished work from your sketch book if they are an accurate representation of your work.</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It can be an entire spectrum of your work, but just make sure it is your strongest. Or your portfolio can be a body of work  - if you have 10 pieces of the same theme, you’ll want to break them up and only include 3 of them to represent a theme. The rest of your portfolio should represent your scope of work.</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Your artwork should tell your personal concepts, ideation, experiences, convictions, or how your imagination sees the world, or even a retelling of a familiar story. This is your chance to share your wisdom with the world. Explore thoughts that made you happy or want to express yourself to find your voice – this may be doodles or work you do when no one is looking, because it will most likely be the work you will do for the rest of your life.</a:t>
            </a:r>
            <a:endParaRPr>
              <a:solidFill>
                <a:schemeClr val="dk1"/>
              </a:solidFill>
            </a:endParaRPr>
          </a:p>
          <a:p>
            <a:pPr marL="0" lvl="0" indent="0" algn="l" rtl="0">
              <a:lnSpc>
                <a:spcPct val="115000"/>
              </a:lnSpc>
              <a:spcBef>
                <a:spcPts val="1200"/>
              </a:spcBef>
              <a:spcAft>
                <a:spcPts val="1200"/>
              </a:spcAft>
              <a:buNone/>
            </a:pPr>
            <a:r>
              <a:rPr lang="en">
                <a:solidFill>
                  <a:schemeClr val="dk1"/>
                </a:solidFill>
              </a:rPr>
              <a:t>In piecing together your portfolio, you should order artwork to show progression of your journey and through process.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5a37240c51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5a37240c5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6f59039d_0_2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6f59039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a:t>Items to be aware of: Copyright infringement is a direct take on someone else’s artwork with no alterations; like using Sponge Bob as your artwork. Portraits of actors, musician, or celebrities which were photographs or the reproductions of a work by another is also considered copyright.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5a37240c51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5a37240c5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Fan art recreate someone else’s work, from movies, television, etc. You may be inspired by these, but you need to give credit to these or they will be flagged for appropriation.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Appropriation is the safest of these. Basically, you are taking something that exists, altering it and creating something new. Gives new expression or new medium to the work to make it yours.  Make sure you indicate this in your comment section of your portfolio. If you are unsure, always indicate the original sources– must give credit to the original artist.</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Something to also consider as an artist is “Who is your audience?” Because Parker Arts Portfolio Day is a program presented by art department of a local government, who operates a public building where families with young children frequent, students should consider the content and title of their artwork to be appropriate for all ages to enjoy.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c6f59039d_0_2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c6f59039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Quality images of your artwork can make or break your presentation. Consider lighting, framing of images, and backgrounds when taking a picture of your artwork for your portfolio.</a:t>
            </a:r>
            <a:endParaRPr/>
          </a:p>
          <a:p>
            <a:pPr marL="0" lvl="0" indent="0" algn="l" rtl="0">
              <a:lnSpc>
                <a:spcPct val="115000"/>
              </a:lnSpc>
              <a:spcBef>
                <a:spcPts val="1200"/>
              </a:spcBef>
              <a:spcAft>
                <a:spcPts val="0"/>
              </a:spcAft>
              <a:buNone/>
            </a:pPr>
            <a:r>
              <a:rPr lang="en"/>
              <a:t>Smart phones these days are as good as cameras. Check out apps such as “Lens” to help you take much better photos and edit images for the best presentation.</a:t>
            </a:r>
            <a:endParaRPr/>
          </a:p>
          <a:p>
            <a:pPr marL="0" lvl="0" indent="0" algn="l" rtl="0">
              <a:lnSpc>
                <a:spcPct val="115000"/>
              </a:lnSpc>
              <a:spcBef>
                <a:spcPts val="1200"/>
              </a:spcBef>
              <a:spcAft>
                <a:spcPts val="0"/>
              </a:spcAft>
              <a:buNone/>
            </a:pPr>
            <a:r>
              <a:rPr lang="en"/>
              <a:t>Find good lighting, scan the room with your camera to find the image with the softest light. Ambient light from windows is often excellent light, as long as you place your work so that you don’t have strong glare on the painting surface.</a:t>
            </a:r>
            <a:endParaRPr/>
          </a:p>
          <a:p>
            <a:pPr marL="0" lvl="0" indent="0" algn="l" rtl="0">
              <a:lnSpc>
                <a:spcPct val="115000"/>
              </a:lnSpc>
              <a:spcBef>
                <a:spcPts val="1200"/>
              </a:spcBef>
              <a:spcAft>
                <a:spcPts val="0"/>
              </a:spcAft>
              <a:buNone/>
            </a:pPr>
            <a:r>
              <a:rPr lang="en"/>
              <a:t>Once you find the ideal spot, place your art as flat as possible. It’s best if you can hang paintings on a wall or lay them on the floor and stand over them (try not to cast a shadow). Step back, frame in and focus. Turn on grid feature on phone, line up square.  Do not prop art against the wall; this creates a parallax photo. Keep shooting until you have an accurate image. Consider adding fill light, which can be a white screen or paper that reflects light back onto your image. This will help fill in the shadows with white light.</a:t>
            </a:r>
            <a:endParaRPr/>
          </a:p>
          <a:p>
            <a:pPr marL="0" lvl="0" indent="0" algn="l" rtl="0">
              <a:lnSpc>
                <a:spcPct val="115000"/>
              </a:lnSpc>
              <a:spcBef>
                <a:spcPts val="1200"/>
              </a:spcBef>
              <a:spcAft>
                <a:spcPts val="0"/>
              </a:spcAft>
              <a:buNone/>
            </a:pPr>
            <a:r>
              <a:rPr lang="en"/>
              <a:t>For 3D work it is very important to remove the background. Hang a plain sheet or use a clean, white corner to make the background as simple as possible. </a:t>
            </a: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2"/>
        <p:cNvGrpSpPr/>
        <p:nvPr/>
      </p:nvGrpSpPr>
      <p:grpSpPr>
        <a:xfrm>
          <a:off x="0" y="0"/>
          <a:ext cx="0" cy="0"/>
          <a:chOff x="0" y="0"/>
          <a:chExt cx="0" cy="0"/>
        </a:xfrm>
      </p:grpSpPr>
      <p:pic>
        <p:nvPicPr>
          <p:cNvPr id="53" name="Google Shape;53;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54" name="Google Shape;54;p13"/>
          <p:cNvSpPr txBox="1">
            <a:spLocks noGrp="1"/>
          </p:cNvSpPr>
          <p:nvPr>
            <p:ph type="title"/>
          </p:nvPr>
        </p:nvSpPr>
        <p:spPr>
          <a:xfrm>
            <a:off x="720000" y="28044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 name="Google Shape;55;p13"/>
          <p:cNvSpPr txBox="1">
            <a:spLocks noGrp="1"/>
          </p:cNvSpPr>
          <p:nvPr>
            <p:ph type="title" idx="2" hasCustomPrompt="1"/>
          </p:nvPr>
        </p:nvSpPr>
        <p:spPr>
          <a:xfrm>
            <a:off x="720000" y="1589526"/>
            <a:ext cx="2336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subTitle" idx="1"/>
          </p:nvPr>
        </p:nvSpPr>
        <p:spPr>
          <a:xfrm>
            <a:off x="720000" y="3177110"/>
            <a:ext cx="23364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7" name="Google Shape;57;p13"/>
          <p:cNvSpPr txBox="1">
            <a:spLocks noGrp="1"/>
          </p:cNvSpPr>
          <p:nvPr>
            <p:ph type="title" idx="3"/>
          </p:nvPr>
        </p:nvSpPr>
        <p:spPr>
          <a:xfrm>
            <a:off x="3403800" y="28044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3"/>
          <p:cNvSpPr txBox="1">
            <a:spLocks noGrp="1"/>
          </p:cNvSpPr>
          <p:nvPr>
            <p:ph type="title" idx="4" hasCustomPrompt="1"/>
          </p:nvPr>
        </p:nvSpPr>
        <p:spPr>
          <a:xfrm>
            <a:off x="3403800" y="1589526"/>
            <a:ext cx="2336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subTitle" idx="5"/>
          </p:nvPr>
        </p:nvSpPr>
        <p:spPr>
          <a:xfrm>
            <a:off x="3403800" y="3177110"/>
            <a:ext cx="23364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60" name="Google Shape;60;p13"/>
          <p:cNvSpPr txBox="1">
            <a:spLocks noGrp="1"/>
          </p:cNvSpPr>
          <p:nvPr>
            <p:ph type="title" idx="6"/>
          </p:nvPr>
        </p:nvSpPr>
        <p:spPr>
          <a:xfrm>
            <a:off x="6087600" y="28044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3"/>
          <p:cNvSpPr txBox="1">
            <a:spLocks noGrp="1"/>
          </p:cNvSpPr>
          <p:nvPr>
            <p:ph type="title" idx="7" hasCustomPrompt="1"/>
          </p:nvPr>
        </p:nvSpPr>
        <p:spPr>
          <a:xfrm>
            <a:off x="6087600" y="1589526"/>
            <a:ext cx="2336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subTitle" idx="8"/>
          </p:nvPr>
        </p:nvSpPr>
        <p:spPr>
          <a:xfrm>
            <a:off x="6087600" y="3177110"/>
            <a:ext cx="23364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63" name="Google Shape;63;p13"/>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2400" b="1"/>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64"/>
        <p:cNvGrpSpPr/>
        <p:nvPr/>
      </p:nvGrpSpPr>
      <p:grpSpPr>
        <a:xfrm>
          <a:off x="0" y="0"/>
          <a:ext cx="0" cy="0"/>
          <a:chOff x="0" y="0"/>
          <a:chExt cx="0" cy="0"/>
        </a:xfrm>
      </p:grpSpPr>
      <p:pic>
        <p:nvPicPr>
          <p:cNvPr id="65" name="Google Shape;65;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66" name="Google Shape;66;p14"/>
          <p:cNvSpPr txBox="1">
            <a:spLocks noGrp="1"/>
          </p:cNvSpPr>
          <p:nvPr>
            <p:ph type="title"/>
          </p:nvPr>
        </p:nvSpPr>
        <p:spPr>
          <a:xfrm>
            <a:off x="2433000" y="1330038"/>
            <a:ext cx="4278000" cy="16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8700" b="1"/>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67" name="Google Shape;67;p14"/>
          <p:cNvSpPr txBox="1">
            <a:spLocks noGrp="1"/>
          </p:cNvSpPr>
          <p:nvPr>
            <p:ph type="subTitle" idx="1"/>
          </p:nvPr>
        </p:nvSpPr>
        <p:spPr>
          <a:xfrm>
            <a:off x="2775600" y="3100075"/>
            <a:ext cx="3592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10" Type="http://schemas.openxmlformats.org/officeDocument/2006/relationships/image" Target="../media/image3.png"/><Relationship Id="rId4" Type="http://schemas.openxmlformats.org/officeDocument/2006/relationships/image" Target="../media/image36.jpg"/><Relationship Id="rId9"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Portfolio Day </a:t>
            </a:r>
            <a:endParaRPr/>
          </a:p>
          <a:p>
            <a:pPr marL="0" lvl="0" indent="0" algn="ctr" rtl="0">
              <a:spcBef>
                <a:spcPts val="0"/>
              </a:spcBef>
              <a:spcAft>
                <a:spcPts val="0"/>
              </a:spcAft>
              <a:buNone/>
            </a:pPr>
            <a:r>
              <a:rPr lang="en" sz="5600"/>
              <a:t>&amp; Bright Futures Exhibit</a:t>
            </a:r>
            <a:endParaRPr sz="5600"/>
          </a:p>
        </p:txBody>
      </p:sp>
      <p:sp>
        <p:nvSpPr>
          <p:cNvPr id="73" name="Google Shape;73;p15"/>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Parker Arts</a:t>
            </a:r>
            <a:br>
              <a:rPr lang="en"/>
            </a:br>
            <a:r>
              <a:rPr lang="en" sz="800"/>
              <a:t>PACE Center 20000 Pikes Peak Ave., Parker</a:t>
            </a:r>
            <a:endParaRPr sz="800"/>
          </a:p>
        </p:txBody>
      </p:sp>
      <p:pic>
        <p:nvPicPr>
          <p:cNvPr id="74" name="Google Shape;74;p15"/>
          <p:cNvPicPr preferRelativeResize="0"/>
          <p:nvPr/>
        </p:nvPicPr>
        <p:blipFill>
          <a:blip r:embed="rId3">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4"/>
          <p:cNvPicPr preferRelativeResize="0"/>
          <p:nvPr/>
        </p:nvPicPr>
        <p:blipFill>
          <a:blip r:embed="rId3">
            <a:alphaModFix/>
          </a:blip>
          <a:stretch>
            <a:fillRect/>
          </a:stretch>
        </p:blipFill>
        <p:spPr>
          <a:xfrm>
            <a:off x="152400" y="152400"/>
            <a:ext cx="6466426" cy="3314225"/>
          </a:xfrm>
          <a:prstGeom prst="rect">
            <a:avLst/>
          </a:prstGeom>
          <a:noFill/>
          <a:ln>
            <a:noFill/>
          </a:ln>
        </p:spPr>
      </p:pic>
      <p:pic>
        <p:nvPicPr>
          <p:cNvPr id="162" name="Google Shape;162;p24"/>
          <p:cNvPicPr preferRelativeResize="0"/>
          <p:nvPr/>
        </p:nvPicPr>
        <p:blipFill>
          <a:blip r:embed="rId4">
            <a:alphaModFix/>
          </a:blip>
          <a:stretch>
            <a:fillRect/>
          </a:stretch>
        </p:blipFill>
        <p:spPr>
          <a:xfrm>
            <a:off x="6848266" y="1066800"/>
            <a:ext cx="2143334" cy="1754423"/>
          </a:xfrm>
          <a:prstGeom prst="rect">
            <a:avLst/>
          </a:prstGeom>
          <a:noFill/>
          <a:ln>
            <a:noFill/>
          </a:ln>
        </p:spPr>
      </p:pic>
      <p:pic>
        <p:nvPicPr>
          <p:cNvPr id="163" name="Google Shape;163;p24"/>
          <p:cNvPicPr preferRelativeResize="0"/>
          <p:nvPr/>
        </p:nvPicPr>
        <p:blipFill>
          <a:blip r:embed="rId5">
            <a:alphaModFix/>
          </a:blip>
          <a:stretch>
            <a:fillRect/>
          </a:stretch>
        </p:blipFill>
        <p:spPr>
          <a:xfrm>
            <a:off x="5140525" y="2958975"/>
            <a:ext cx="3619500" cy="1981200"/>
          </a:xfrm>
          <a:prstGeom prst="rect">
            <a:avLst/>
          </a:prstGeom>
          <a:noFill/>
          <a:ln>
            <a:noFill/>
          </a:ln>
        </p:spPr>
      </p:pic>
      <p:sp>
        <p:nvSpPr>
          <p:cNvPr id="164" name="Google Shape;164;p24"/>
          <p:cNvSpPr txBox="1">
            <a:spLocks noGrp="1"/>
          </p:cNvSpPr>
          <p:nvPr>
            <p:ph type="body" idx="1"/>
          </p:nvPr>
        </p:nvSpPr>
        <p:spPr>
          <a:xfrm>
            <a:off x="1096400" y="3531125"/>
            <a:ext cx="3700500" cy="1612500"/>
          </a:xfrm>
          <a:prstGeom prst="rect">
            <a:avLst/>
          </a:prstGeom>
        </p:spPr>
        <p:txBody>
          <a:bodyPr spcFirstLastPara="1" wrap="square" lIns="91425" tIns="91425" rIns="91425" bIns="91425" anchor="ctr" anchorCtr="0">
            <a:noAutofit/>
          </a:bodyPr>
          <a:lstStyle/>
          <a:p>
            <a:pPr marL="457200" lvl="0" indent="-355600" algn="l" rtl="0">
              <a:spcBef>
                <a:spcPts val="0"/>
              </a:spcBef>
              <a:spcAft>
                <a:spcPts val="0"/>
              </a:spcAft>
              <a:buSzPts val="2000"/>
              <a:buChar char="●"/>
            </a:pPr>
            <a:r>
              <a:rPr lang="en" sz="2000"/>
              <a:t>Camera or smartphone</a:t>
            </a:r>
            <a:endParaRPr sz="2000"/>
          </a:p>
          <a:p>
            <a:pPr marL="457200" lvl="0" indent="-355600" algn="l" rtl="0">
              <a:spcBef>
                <a:spcPts val="0"/>
              </a:spcBef>
              <a:spcAft>
                <a:spcPts val="0"/>
              </a:spcAft>
              <a:buSzPts val="2000"/>
              <a:buChar char="●"/>
            </a:pPr>
            <a:r>
              <a:rPr lang="en" sz="2000"/>
              <a:t>Place art flat</a:t>
            </a:r>
            <a:endParaRPr sz="2000"/>
          </a:p>
          <a:p>
            <a:pPr marL="457200" lvl="0" indent="-355600" algn="l" rtl="0">
              <a:spcBef>
                <a:spcPts val="0"/>
              </a:spcBef>
              <a:spcAft>
                <a:spcPts val="0"/>
              </a:spcAft>
              <a:buSzPts val="2000"/>
              <a:buChar char="●"/>
            </a:pPr>
            <a:r>
              <a:rPr lang="en" sz="2000"/>
              <a:t>Frame in and focus</a:t>
            </a:r>
            <a:endParaRPr sz="2000"/>
          </a:p>
          <a:p>
            <a:pPr marL="457200" lvl="0" indent="-355600" algn="l" rtl="0">
              <a:spcBef>
                <a:spcPts val="0"/>
              </a:spcBef>
              <a:spcAft>
                <a:spcPts val="0"/>
              </a:spcAft>
              <a:buSzPts val="2000"/>
              <a:buChar char="●"/>
            </a:pPr>
            <a:r>
              <a:rPr lang="en" sz="2000"/>
              <a:t>Remove background distractions</a:t>
            </a:r>
            <a:endParaRPr sz="2000"/>
          </a:p>
        </p:txBody>
      </p:sp>
      <p:pic>
        <p:nvPicPr>
          <p:cNvPr id="165" name="Google Shape;165;p24"/>
          <p:cNvPicPr preferRelativeResize="0"/>
          <p:nvPr/>
        </p:nvPicPr>
        <p:blipFill>
          <a:blip r:embed="rId6">
            <a:alphaModFix/>
          </a:blip>
          <a:stretch>
            <a:fillRect/>
          </a:stretch>
        </p:blipFill>
        <p:spPr>
          <a:xfrm>
            <a:off x="7903150" y="152388"/>
            <a:ext cx="1088450" cy="915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261650" y="108100"/>
            <a:ext cx="5618700" cy="103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Upload your artwork</a:t>
            </a:r>
            <a:endParaRPr/>
          </a:p>
        </p:txBody>
      </p:sp>
      <p:sp>
        <p:nvSpPr>
          <p:cNvPr id="171" name="Google Shape;171;p25"/>
          <p:cNvSpPr txBox="1"/>
          <p:nvPr/>
        </p:nvSpPr>
        <p:spPr>
          <a:xfrm>
            <a:off x="235225" y="1221975"/>
            <a:ext cx="6626400" cy="3786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Best image of your artwork</a:t>
            </a:r>
            <a:endParaRPr sz="2000">
              <a:solidFill>
                <a:schemeClr val="lt1"/>
              </a:solidFill>
              <a:latin typeface="Source Code Pro"/>
              <a:ea typeface="Source Code Pro"/>
              <a:cs typeface="Source Code Pro"/>
              <a:sym typeface="Source Code Pro"/>
            </a:endParaRPr>
          </a:p>
          <a:p>
            <a:pPr marL="457200" lvl="0"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JPEG, TIFFS</a:t>
            </a:r>
            <a:endParaRPr sz="2000">
              <a:solidFill>
                <a:schemeClr val="lt1"/>
              </a:solidFill>
              <a:latin typeface="Source Code Pro"/>
              <a:ea typeface="Source Code Pro"/>
              <a:cs typeface="Source Code Pro"/>
              <a:sym typeface="Source Code Pro"/>
            </a:endParaRPr>
          </a:p>
          <a:p>
            <a:pPr marL="457200" lvl="0"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Under 5 MB</a:t>
            </a:r>
            <a:endParaRPr sz="2000">
              <a:solidFill>
                <a:schemeClr val="lt1"/>
              </a:solidFill>
              <a:latin typeface="Source Code Pro"/>
              <a:ea typeface="Source Code Pro"/>
              <a:cs typeface="Source Code Pro"/>
              <a:sym typeface="Source Code Pro"/>
            </a:endParaRPr>
          </a:p>
          <a:p>
            <a:pPr marL="457200" lvl="0"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List credits on the slide:</a:t>
            </a:r>
            <a:endParaRPr sz="2000">
              <a:solidFill>
                <a:schemeClr val="lt1"/>
              </a:solidFill>
              <a:latin typeface="Source Code Pro"/>
              <a:ea typeface="Source Code Pro"/>
              <a:cs typeface="Source Code Pro"/>
              <a:sym typeface="Source Code Pro"/>
            </a:endParaRPr>
          </a:p>
          <a:p>
            <a:pPr marL="914400" lvl="1"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Title</a:t>
            </a:r>
            <a:endParaRPr sz="2000">
              <a:solidFill>
                <a:schemeClr val="lt1"/>
              </a:solidFill>
              <a:latin typeface="Source Code Pro"/>
              <a:ea typeface="Source Code Pro"/>
              <a:cs typeface="Source Code Pro"/>
              <a:sym typeface="Source Code Pro"/>
            </a:endParaRPr>
          </a:p>
          <a:p>
            <a:pPr marL="914400" lvl="1"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Medium</a:t>
            </a:r>
            <a:endParaRPr sz="2000">
              <a:solidFill>
                <a:schemeClr val="lt1"/>
              </a:solidFill>
              <a:latin typeface="Source Code Pro"/>
              <a:ea typeface="Source Code Pro"/>
              <a:cs typeface="Source Code Pro"/>
              <a:sym typeface="Source Code Pro"/>
            </a:endParaRPr>
          </a:p>
          <a:p>
            <a:pPr marL="914400" lvl="1"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Size</a:t>
            </a:r>
            <a:endParaRPr sz="2000">
              <a:solidFill>
                <a:schemeClr val="lt1"/>
              </a:solidFill>
              <a:latin typeface="Source Code Pro"/>
              <a:ea typeface="Source Code Pro"/>
              <a:cs typeface="Source Code Pro"/>
              <a:sym typeface="Source Code Pro"/>
            </a:endParaRPr>
          </a:p>
          <a:p>
            <a:pPr marL="914400" lvl="1"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Year</a:t>
            </a:r>
            <a:endParaRPr sz="2000">
              <a:solidFill>
                <a:schemeClr val="lt1"/>
              </a:solidFill>
              <a:latin typeface="Source Code Pro"/>
              <a:ea typeface="Source Code Pro"/>
              <a:cs typeface="Source Code Pro"/>
              <a:sym typeface="Source Code Pro"/>
            </a:endParaRPr>
          </a:p>
          <a:p>
            <a:pPr marL="914400" lvl="1"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Additional notes</a:t>
            </a:r>
            <a:endParaRPr sz="2000">
              <a:solidFill>
                <a:schemeClr val="lt1"/>
              </a:solidFill>
              <a:latin typeface="Source Code Pro"/>
              <a:ea typeface="Source Code Pro"/>
              <a:cs typeface="Source Code Pro"/>
              <a:sym typeface="Source Code Pro"/>
            </a:endParaRPr>
          </a:p>
          <a:p>
            <a:pPr marL="0" lvl="0" indent="0" algn="l" rtl="0">
              <a:spcBef>
                <a:spcPts val="1200"/>
              </a:spcBef>
              <a:spcAft>
                <a:spcPts val="0"/>
              </a:spcAft>
              <a:buNone/>
            </a:pPr>
            <a:endParaRPr sz="1700">
              <a:solidFill>
                <a:schemeClr val="lt1"/>
              </a:solidFill>
              <a:latin typeface="Source Code Pro"/>
              <a:ea typeface="Source Code Pro"/>
              <a:cs typeface="Source Code Pro"/>
              <a:sym typeface="Source Code Pro"/>
            </a:endParaRPr>
          </a:p>
        </p:txBody>
      </p:sp>
      <p:pic>
        <p:nvPicPr>
          <p:cNvPr id="172" name="Google Shape;172;p25"/>
          <p:cNvPicPr preferRelativeResize="0"/>
          <p:nvPr/>
        </p:nvPicPr>
        <p:blipFill>
          <a:blip r:embed="rId3">
            <a:alphaModFix/>
          </a:blip>
          <a:stretch>
            <a:fillRect/>
          </a:stretch>
        </p:blipFill>
        <p:spPr>
          <a:xfrm>
            <a:off x="4950275" y="1783038"/>
            <a:ext cx="3834401" cy="2505175"/>
          </a:xfrm>
          <a:prstGeom prst="rect">
            <a:avLst/>
          </a:prstGeom>
          <a:noFill/>
          <a:ln>
            <a:noFill/>
          </a:ln>
        </p:spPr>
      </p:pic>
      <p:pic>
        <p:nvPicPr>
          <p:cNvPr id="173" name="Google Shape;173;p25"/>
          <p:cNvPicPr preferRelativeResize="0"/>
          <p:nvPr/>
        </p:nvPicPr>
        <p:blipFill>
          <a:blip r:embed="rId4">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6"/>
          <p:cNvPicPr preferRelativeResize="0"/>
          <p:nvPr/>
        </p:nvPicPr>
        <p:blipFill rotWithShape="1">
          <a:blip r:embed="rId3">
            <a:alphaModFix/>
          </a:blip>
          <a:srcRect l="9319" t="8276" r="9140" b="13567"/>
          <a:stretch/>
        </p:blipFill>
        <p:spPr>
          <a:xfrm>
            <a:off x="5835325" y="2710050"/>
            <a:ext cx="3038455" cy="2115651"/>
          </a:xfrm>
          <a:prstGeom prst="rect">
            <a:avLst/>
          </a:prstGeom>
          <a:noFill/>
          <a:ln>
            <a:noFill/>
          </a:ln>
        </p:spPr>
      </p:pic>
      <p:pic>
        <p:nvPicPr>
          <p:cNvPr id="179" name="Google Shape;179;p26"/>
          <p:cNvPicPr preferRelativeResize="0"/>
          <p:nvPr/>
        </p:nvPicPr>
        <p:blipFill rotWithShape="1">
          <a:blip r:embed="rId4">
            <a:alphaModFix/>
          </a:blip>
          <a:srcRect t="9834" b="10408"/>
          <a:stretch/>
        </p:blipFill>
        <p:spPr>
          <a:xfrm>
            <a:off x="5835325" y="287800"/>
            <a:ext cx="3038455" cy="2115658"/>
          </a:xfrm>
          <a:prstGeom prst="rect">
            <a:avLst/>
          </a:prstGeom>
          <a:noFill/>
          <a:ln>
            <a:noFill/>
          </a:ln>
        </p:spPr>
      </p:pic>
      <p:pic>
        <p:nvPicPr>
          <p:cNvPr id="180" name="Google Shape;180;p26"/>
          <p:cNvPicPr preferRelativeResize="0"/>
          <p:nvPr/>
        </p:nvPicPr>
        <p:blipFill rotWithShape="1">
          <a:blip r:embed="rId5">
            <a:alphaModFix/>
          </a:blip>
          <a:srcRect l="3037" t="13591" r="3783" b="8161"/>
          <a:stretch/>
        </p:blipFill>
        <p:spPr>
          <a:xfrm>
            <a:off x="2192655" y="287800"/>
            <a:ext cx="3359573" cy="2115651"/>
          </a:xfrm>
          <a:prstGeom prst="rect">
            <a:avLst/>
          </a:prstGeom>
          <a:noFill/>
          <a:ln>
            <a:noFill/>
          </a:ln>
        </p:spPr>
      </p:pic>
      <p:pic>
        <p:nvPicPr>
          <p:cNvPr id="181" name="Google Shape;181;p26"/>
          <p:cNvPicPr preferRelativeResize="0"/>
          <p:nvPr/>
        </p:nvPicPr>
        <p:blipFill rotWithShape="1">
          <a:blip r:embed="rId6">
            <a:alphaModFix/>
          </a:blip>
          <a:srcRect l="7916" t="14510" r="4510" b="11228"/>
          <a:stretch/>
        </p:blipFill>
        <p:spPr>
          <a:xfrm>
            <a:off x="2209116" y="2710050"/>
            <a:ext cx="3326632" cy="2115651"/>
          </a:xfrm>
          <a:prstGeom prst="rect">
            <a:avLst/>
          </a:prstGeom>
          <a:noFill/>
          <a:ln>
            <a:noFill/>
          </a:ln>
        </p:spPr>
      </p:pic>
      <p:sp>
        <p:nvSpPr>
          <p:cNvPr id="182" name="Google Shape;182;p26"/>
          <p:cNvSpPr txBox="1"/>
          <p:nvPr/>
        </p:nvSpPr>
        <p:spPr>
          <a:xfrm>
            <a:off x="108665" y="1565550"/>
            <a:ext cx="2507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latin typeface="Playfair Display"/>
                <a:ea typeface="Playfair Display"/>
                <a:cs typeface="Playfair Display"/>
                <a:sym typeface="Playfair Display"/>
              </a:rPr>
              <a:t>Ceramic Bowl</a:t>
            </a:r>
            <a:endParaRPr sz="2100">
              <a:latin typeface="Playfair Display"/>
              <a:ea typeface="Playfair Display"/>
              <a:cs typeface="Playfair Display"/>
              <a:sym typeface="Playfair Display"/>
            </a:endParaRPr>
          </a:p>
          <a:p>
            <a:pPr marL="0" lvl="0" indent="0" algn="l" rtl="0">
              <a:spcBef>
                <a:spcPts val="0"/>
              </a:spcBef>
              <a:spcAft>
                <a:spcPts val="0"/>
              </a:spcAft>
              <a:buNone/>
            </a:pPr>
            <a:r>
              <a:rPr lang="en" sz="2100">
                <a:latin typeface="Playfair Display"/>
                <a:ea typeface="Playfair Display"/>
                <a:cs typeface="Playfair Display"/>
                <a:sym typeface="Playfair Display"/>
              </a:rPr>
              <a:t>Glaze on Clay</a:t>
            </a:r>
            <a:endParaRPr sz="2100">
              <a:latin typeface="Playfair Display"/>
              <a:ea typeface="Playfair Display"/>
              <a:cs typeface="Playfair Display"/>
              <a:sym typeface="Playfair Display"/>
            </a:endParaRPr>
          </a:p>
          <a:p>
            <a:pPr marL="0" lvl="0" indent="0" algn="l" rtl="0">
              <a:spcBef>
                <a:spcPts val="0"/>
              </a:spcBef>
              <a:spcAft>
                <a:spcPts val="0"/>
              </a:spcAft>
              <a:buNone/>
            </a:pPr>
            <a:r>
              <a:rPr lang="en" sz="2100">
                <a:latin typeface="Playfair Display"/>
                <a:ea typeface="Playfair Display"/>
                <a:cs typeface="Playfair Display"/>
                <a:sym typeface="Playfair Display"/>
              </a:rPr>
              <a:t>6.5 x 2 in. </a:t>
            </a:r>
            <a:endParaRPr sz="2100">
              <a:latin typeface="Playfair Display"/>
              <a:ea typeface="Playfair Display"/>
              <a:cs typeface="Playfair Display"/>
              <a:sym typeface="Playfair Display"/>
            </a:endParaRPr>
          </a:p>
          <a:p>
            <a:pPr marL="0" lvl="0" indent="0" algn="l" rtl="0">
              <a:spcBef>
                <a:spcPts val="0"/>
              </a:spcBef>
              <a:spcAft>
                <a:spcPts val="0"/>
              </a:spcAft>
              <a:buNone/>
            </a:pPr>
            <a:r>
              <a:rPr lang="en" sz="2100">
                <a:latin typeface="Playfair Display"/>
                <a:ea typeface="Playfair Display"/>
                <a:cs typeface="Playfair Display"/>
                <a:sym typeface="Playfair Display"/>
              </a:rPr>
              <a:t>2019</a:t>
            </a:r>
            <a:endParaRPr sz="2100">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7"/>
          <p:cNvPicPr preferRelativeResize="0"/>
          <p:nvPr/>
        </p:nvPicPr>
        <p:blipFill>
          <a:blip r:embed="rId3">
            <a:alphaModFix/>
          </a:blip>
          <a:stretch>
            <a:fillRect/>
          </a:stretch>
        </p:blipFill>
        <p:spPr>
          <a:xfrm>
            <a:off x="4095190" y="152400"/>
            <a:ext cx="3399846" cy="4838697"/>
          </a:xfrm>
          <a:prstGeom prst="rect">
            <a:avLst/>
          </a:prstGeom>
          <a:noFill/>
          <a:ln>
            <a:noFill/>
          </a:ln>
        </p:spPr>
      </p:pic>
      <p:sp>
        <p:nvSpPr>
          <p:cNvPr id="188" name="Google Shape;188;p27"/>
          <p:cNvSpPr txBox="1"/>
          <p:nvPr/>
        </p:nvSpPr>
        <p:spPr>
          <a:xfrm>
            <a:off x="654271" y="1565550"/>
            <a:ext cx="2507100" cy="152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latin typeface="Playfair Display"/>
                <a:ea typeface="Playfair Display"/>
                <a:cs typeface="Playfair Display"/>
                <a:sym typeface="Playfair Display"/>
              </a:rPr>
              <a:t>Longing </a:t>
            </a:r>
            <a:endParaRPr sz="2100">
              <a:latin typeface="Playfair Display"/>
              <a:ea typeface="Playfair Display"/>
              <a:cs typeface="Playfair Display"/>
              <a:sym typeface="Playfair Display"/>
            </a:endParaRPr>
          </a:p>
          <a:p>
            <a:pPr marL="0" lvl="0" indent="0" algn="l" rtl="0">
              <a:spcBef>
                <a:spcPts val="0"/>
              </a:spcBef>
              <a:spcAft>
                <a:spcPts val="0"/>
              </a:spcAft>
              <a:buNone/>
            </a:pPr>
            <a:r>
              <a:rPr lang="en" sz="2100">
                <a:latin typeface="Playfair Display"/>
                <a:ea typeface="Playfair Display"/>
                <a:cs typeface="Playfair Display"/>
                <a:sym typeface="Playfair Display"/>
              </a:rPr>
              <a:t>Acrylic on Paper</a:t>
            </a:r>
            <a:endParaRPr sz="2100">
              <a:latin typeface="Playfair Display"/>
              <a:ea typeface="Playfair Display"/>
              <a:cs typeface="Playfair Display"/>
              <a:sym typeface="Playfair Display"/>
            </a:endParaRPr>
          </a:p>
          <a:p>
            <a:pPr marL="0" lvl="0" indent="0" algn="l" rtl="0">
              <a:spcBef>
                <a:spcPts val="0"/>
              </a:spcBef>
              <a:spcAft>
                <a:spcPts val="0"/>
              </a:spcAft>
              <a:buNone/>
            </a:pPr>
            <a:r>
              <a:rPr lang="en" sz="2100">
                <a:latin typeface="Playfair Display"/>
                <a:ea typeface="Playfair Display"/>
                <a:cs typeface="Playfair Display"/>
                <a:sym typeface="Playfair Display"/>
              </a:rPr>
              <a:t>5 x 7 in. </a:t>
            </a:r>
            <a:endParaRPr sz="2100">
              <a:latin typeface="Playfair Display"/>
              <a:ea typeface="Playfair Display"/>
              <a:cs typeface="Playfair Display"/>
              <a:sym typeface="Playfair Display"/>
            </a:endParaRPr>
          </a:p>
          <a:p>
            <a:pPr marL="0" lvl="0" indent="0" algn="l" rtl="0">
              <a:spcBef>
                <a:spcPts val="0"/>
              </a:spcBef>
              <a:spcAft>
                <a:spcPts val="0"/>
              </a:spcAft>
              <a:buNone/>
            </a:pPr>
            <a:r>
              <a:rPr lang="en" sz="2100">
                <a:latin typeface="Playfair Display"/>
                <a:ea typeface="Playfair Display"/>
                <a:cs typeface="Playfair Display"/>
                <a:sym typeface="Playfair Display"/>
              </a:rPr>
              <a:t>2021</a:t>
            </a:r>
            <a:r>
              <a:rPr lang="en" sz="2400">
                <a:latin typeface="Playfair Display"/>
                <a:ea typeface="Playfair Display"/>
                <a:cs typeface="Playfair Display"/>
                <a:sym typeface="Playfair Display"/>
              </a:rPr>
              <a:t> </a:t>
            </a:r>
            <a:endParaRPr sz="2400">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337850" y="31900"/>
            <a:ext cx="5618700" cy="103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Artist statement</a:t>
            </a:r>
            <a:endParaRPr/>
          </a:p>
        </p:txBody>
      </p:sp>
      <p:sp>
        <p:nvSpPr>
          <p:cNvPr id="194" name="Google Shape;194;p28"/>
          <p:cNvSpPr txBox="1"/>
          <p:nvPr/>
        </p:nvSpPr>
        <p:spPr>
          <a:xfrm>
            <a:off x="128525" y="1347175"/>
            <a:ext cx="4017600" cy="32625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Up to three paragraphs that include:</a:t>
            </a:r>
            <a:endParaRPr sz="2000">
              <a:solidFill>
                <a:schemeClr val="lt1"/>
              </a:solidFill>
              <a:latin typeface="Source Code Pro"/>
              <a:ea typeface="Source Code Pro"/>
              <a:cs typeface="Source Code Pro"/>
              <a:sym typeface="Source Code Pro"/>
            </a:endParaRPr>
          </a:p>
          <a:p>
            <a:pPr marL="914400" lvl="1"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Why</a:t>
            </a:r>
            <a:endParaRPr sz="2000">
              <a:solidFill>
                <a:schemeClr val="lt1"/>
              </a:solidFill>
              <a:latin typeface="Source Code Pro"/>
              <a:ea typeface="Source Code Pro"/>
              <a:cs typeface="Source Code Pro"/>
              <a:sym typeface="Source Code Pro"/>
            </a:endParaRPr>
          </a:p>
          <a:p>
            <a:pPr marL="914400" lvl="1"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Core Values</a:t>
            </a:r>
            <a:endParaRPr sz="2000">
              <a:solidFill>
                <a:schemeClr val="lt1"/>
              </a:solidFill>
              <a:latin typeface="Source Code Pro"/>
              <a:ea typeface="Source Code Pro"/>
              <a:cs typeface="Source Code Pro"/>
              <a:sym typeface="Source Code Pro"/>
            </a:endParaRPr>
          </a:p>
          <a:p>
            <a:pPr marL="914400" lvl="1" indent="-355600" algn="l" rtl="0">
              <a:lnSpc>
                <a:spcPct val="115000"/>
              </a:lnSpc>
              <a:spcBef>
                <a:spcPts val="0"/>
              </a:spcBef>
              <a:spcAft>
                <a:spcPts val="0"/>
              </a:spcAft>
              <a:buClr>
                <a:schemeClr val="lt1"/>
              </a:buClr>
              <a:buSzPts val="2000"/>
              <a:buFont typeface="Source Code Pro"/>
              <a:buChar char="○"/>
            </a:pPr>
            <a:r>
              <a:rPr lang="en" sz="2000">
                <a:solidFill>
                  <a:schemeClr val="lt1"/>
                </a:solidFill>
                <a:latin typeface="Source Code Pro"/>
                <a:ea typeface="Source Code Pro"/>
                <a:cs typeface="Source Code Pro"/>
                <a:sym typeface="Source Code Pro"/>
              </a:rPr>
              <a:t>Mission</a:t>
            </a:r>
            <a:endParaRPr sz="2000">
              <a:solidFill>
                <a:schemeClr val="lt1"/>
              </a:solidFill>
              <a:latin typeface="Source Code Pro"/>
              <a:ea typeface="Source Code Pro"/>
              <a:cs typeface="Source Code Pro"/>
              <a:sym typeface="Source Code Pro"/>
            </a:endParaRPr>
          </a:p>
          <a:p>
            <a:pPr marL="914400" lvl="0" indent="0" algn="l" rtl="0">
              <a:lnSpc>
                <a:spcPct val="115000"/>
              </a:lnSpc>
              <a:spcBef>
                <a:spcPts val="1200"/>
              </a:spcBef>
              <a:spcAft>
                <a:spcPts val="0"/>
              </a:spcAft>
              <a:buNone/>
            </a:pPr>
            <a:endParaRPr sz="1900">
              <a:solidFill>
                <a:schemeClr val="lt1"/>
              </a:solidFill>
              <a:latin typeface="Source Code Pro"/>
              <a:ea typeface="Source Code Pro"/>
              <a:cs typeface="Source Code Pro"/>
              <a:sym typeface="Source Code Pro"/>
            </a:endParaRPr>
          </a:p>
          <a:p>
            <a:pPr marL="0" lvl="0" indent="0" algn="l" rtl="0">
              <a:lnSpc>
                <a:spcPct val="115000"/>
              </a:lnSpc>
              <a:spcBef>
                <a:spcPts val="1200"/>
              </a:spcBef>
              <a:spcAft>
                <a:spcPts val="0"/>
              </a:spcAft>
              <a:buNone/>
            </a:pPr>
            <a:endParaRPr>
              <a:solidFill>
                <a:schemeClr val="lt1"/>
              </a:solidFill>
              <a:latin typeface="Source Code Pro"/>
              <a:ea typeface="Source Code Pro"/>
              <a:cs typeface="Source Code Pro"/>
              <a:sym typeface="Source Code Pro"/>
            </a:endParaRPr>
          </a:p>
          <a:p>
            <a:pPr marL="0" lvl="0" indent="0" algn="l" rtl="0">
              <a:spcBef>
                <a:spcPts val="1200"/>
              </a:spcBef>
              <a:spcAft>
                <a:spcPts val="0"/>
              </a:spcAft>
              <a:buNone/>
            </a:pPr>
            <a:endParaRPr sz="1700">
              <a:solidFill>
                <a:schemeClr val="lt1"/>
              </a:solidFill>
              <a:latin typeface="Source Code Pro"/>
              <a:ea typeface="Source Code Pro"/>
              <a:cs typeface="Source Code Pro"/>
              <a:sym typeface="Source Code Pro"/>
            </a:endParaRPr>
          </a:p>
        </p:txBody>
      </p:sp>
      <p:sp>
        <p:nvSpPr>
          <p:cNvPr id="195" name="Google Shape;195;p28"/>
          <p:cNvSpPr txBox="1"/>
          <p:nvPr/>
        </p:nvSpPr>
        <p:spPr>
          <a:xfrm>
            <a:off x="4499625" y="1201900"/>
            <a:ext cx="4260000" cy="336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900" b="1">
                <a:solidFill>
                  <a:schemeClr val="lt1"/>
                </a:solidFill>
                <a:latin typeface="Source Code Pro"/>
                <a:ea typeface="Source Code Pro"/>
                <a:cs typeface="Source Code Pro"/>
                <a:sym typeface="Source Code Pro"/>
              </a:rPr>
              <a:t>SAMPLE</a:t>
            </a:r>
            <a:endParaRPr sz="1900" b="1">
              <a:solidFill>
                <a:schemeClr val="lt1"/>
              </a:solidFill>
              <a:latin typeface="Source Code Pro"/>
              <a:ea typeface="Source Code Pro"/>
              <a:cs typeface="Source Code Pro"/>
              <a:sym typeface="Source Code Pro"/>
            </a:endParaRPr>
          </a:p>
          <a:p>
            <a:pPr marL="0" lvl="0" indent="0" algn="l" rtl="0">
              <a:lnSpc>
                <a:spcPct val="115000"/>
              </a:lnSpc>
              <a:spcBef>
                <a:spcPts val="1200"/>
              </a:spcBef>
              <a:spcAft>
                <a:spcPts val="1200"/>
              </a:spcAft>
              <a:buNone/>
            </a:pPr>
            <a:r>
              <a:rPr lang="en">
                <a:solidFill>
                  <a:schemeClr val="lt1"/>
                </a:solidFill>
                <a:latin typeface="Source Code Pro"/>
                <a:ea typeface="Source Code Pro"/>
                <a:cs typeface="Source Code Pro"/>
                <a:sym typeface="Source Code Pro"/>
              </a:rPr>
              <a:t>I </a:t>
            </a:r>
            <a:r>
              <a:rPr lang="en">
                <a:solidFill>
                  <a:srgbClr val="999999"/>
                </a:solidFill>
                <a:latin typeface="Source Code Pro"/>
                <a:ea typeface="Source Code Pro"/>
                <a:cs typeface="Source Code Pro"/>
                <a:sym typeface="Source Code Pro"/>
              </a:rPr>
              <a:t>[action word--create, paint, photograph, etc.]</a:t>
            </a:r>
            <a:r>
              <a:rPr lang="en">
                <a:solidFill>
                  <a:schemeClr val="lt1"/>
                </a:solidFill>
                <a:latin typeface="Source Code Pro"/>
                <a:ea typeface="Source Code Pro"/>
                <a:cs typeface="Source Code Pro"/>
                <a:sym typeface="Source Code Pro"/>
              </a:rPr>
              <a:t> through/with </a:t>
            </a:r>
            <a:r>
              <a:rPr lang="en">
                <a:solidFill>
                  <a:srgbClr val="999999"/>
                </a:solidFill>
                <a:latin typeface="Source Code Pro"/>
                <a:ea typeface="Source Code Pro"/>
                <a:cs typeface="Source Code Pro"/>
                <a:sym typeface="Source Code Pro"/>
              </a:rPr>
              <a:t>[method/means/what you do]</a:t>
            </a:r>
            <a:r>
              <a:rPr lang="en">
                <a:solidFill>
                  <a:schemeClr val="lt1"/>
                </a:solidFill>
                <a:latin typeface="Source Code Pro"/>
                <a:ea typeface="Source Code Pro"/>
                <a:cs typeface="Source Code Pro"/>
                <a:sym typeface="Source Code Pro"/>
              </a:rPr>
              <a:t> because I’m passionate about </a:t>
            </a:r>
            <a:r>
              <a:rPr lang="en">
                <a:solidFill>
                  <a:srgbClr val="999999"/>
                </a:solidFill>
                <a:latin typeface="Source Code Pro"/>
                <a:ea typeface="Source Code Pro"/>
                <a:cs typeface="Source Code Pro"/>
                <a:sym typeface="Source Code Pro"/>
              </a:rPr>
              <a:t>[your Why]</a:t>
            </a:r>
            <a:r>
              <a:rPr lang="en">
                <a:solidFill>
                  <a:schemeClr val="lt1"/>
                </a:solidFill>
                <a:latin typeface="Source Code Pro"/>
                <a:ea typeface="Source Code Pro"/>
                <a:cs typeface="Source Code Pro"/>
                <a:sym typeface="Source Code Pro"/>
              </a:rPr>
              <a:t> and </a:t>
            </a:r>
            <a:r>
              <a:rPr lang="en">
                <a:solidFill>
                  <a:srgbClr val="999999"/>
                </a:solidFill>
                <a:latin typeface="Source Code Pro"/>
                <a:ea typeface="Source Code Pro"/>
                <a:cs typeface="Source Code Pro"/>
                <a:sym typeface="Source Code Pro"/>
              </a:rPr>
              <a:t>[core values]</a:t>
            </a:r>
            <a:r>
              <a:rPr lang="en">
                <a:solidFill>
                  <a:schemeClr val="lt1"/>
                </a:solidFill>
                <a:latin typeface="Source Code Pro"/>
                <a:ea typeface="Source Code Pro"/>
                <a:cs typeface="Source Code Pro"/>
                <a:sym typeface="Source Code Pro"/>
              </a:rPr>
              <a:t>. My purpose is to </a:t>
            </a:r>
            <a:r>
              <a:rPr lang="en">
                <a:solidFill>
                  <a:srgbClr val="999999"/>
                </a:solidFill>
                <a:latin typeface="Source Code Pro"/>
                <a:ea typeface="Source Code Pro"/>
                <a:cs typeface="Source Code Pro"/>
                <a:sym typeface="Source Code Pro"/>
              </a:rPr>
              <a:t>[your Why]</a:t>
            </a:r>
            <a:r>
              <a:rPr lang="en">
                <a:solidFill>
                  <a:schemeClr val="lt1"/>
                </a:solidFill>
                <a:latin typeface="Source Code Pro"/>
                <a:ea typeface="Source Code Pro"/>
                <a:cs typeface="Source Code Pro"/>
                <a:sym typeface="Source Code Pro"/>
              </a:rPr>
              <a:t> for </a:t>
            </a:r>
            <a:r>
              <a:rPr lang="en">
                <a:solidFill>
                  <a:srgbClr val="999999"/>
                </a:solidFill>
                <a:latin typeface="Source Code Pro"/>
                <a:ea typeface="Source Code Pro"/>
                <a:cs typeface="Source Code Pro"/>
                <a:sym typeface="Source Code Pro"/>
              </a:rPr>
              <a:t>[target audience]</a:t>
            </a:r>
            <a:r>
              <a:rPr lang="en">
                <a:solidFill>
                  <a:schemeClr val="lt1"/>
                </a:solidFill>
                <a:latin typeface="Source Code Pro"/>
                <a:ea typeface="Source Code Pro"/>
                <a:cs typeface="Source Code Pro"/>
                <a:sym typeface="Source Code Pro"/>
              </a:rPr>
              <a:t> who want </a:t>
            </a:r>
            <a:r>
              <a:rPr lang="en">
                <a:solidFill>
                  <a:srgbClr val="999999"/>
                </a:solidFill>
                <a:latin typeface="Source Code Pro"/>
                <a:ea typeface="Source Code Pro"/>
                <a:cs typeface="Source Code Pro"/>
                <a:sym typeface="Source Code Pro"/>
              </a:rPr>
              <a:t>[thing they are seeking from art, whether they know it or not]</a:t>
            </a:r>
            <a:r>
              <a:rPr lang="en">
                <a:solidFill>
                  <a:schemeClr val="lt1"/>
                </a:solidFill>
                <a:latin typeface="Source Code Pro"/>
                <a:ea typeface="Source Code Pro"/>
                <a:cs typeface="Source Code Pro"/>
                <a:sym typeface="Source Code Pro"/>
              </a:rPr>
              <a:t>. My brand, which is </a:t>
            </a:r>
            <a:r>
              <a:rPr lang="en">
                <a:solidFill>
                  <a:srgbClr val="999999"/>
                </a:solidFill>
                <a:latin typeface="Source Code Pro"/>
                <a:ea typeface="Source Code Pro"/>
                <a:cs typeface="Source Code Pro"/>
                <a:sym typeface="Source Code Pro"/>
              </a:rPr>
              <a:t>[specific aspect of your art that sets you apart]</a:t>
            </a:r>
            <a:r>
              <a:rPr lang="en">
                <a:solidFill>
                  <a:schemeClr val="lt1"/>
                </a:solidFill>
                <a:latin typeface="Source Code Pro"/>
                <a:ea typeface="Source Code Pro"/>
                <a:cs typeface="Source Code Pro"/>
                <a:sym typeface="Source Code Pro"/>
              </a:rPr>
              <a:t>, is built on the foundation of </a:t>
            </a:r>
            <a:r>
              <a:rPr lang="en">
                <a:solidFill>
                  <a:srgbClr val="999999"/>
                </a:solidFill>
                <a:latin typeface="Source Code Pro"/>
                <a:ea typeface="Source Code Pro"/>
                <a:cs typeface="Source Code Pro"/>
                <a:sym typeface="Source Code Pro"/>
              </a:rPr>
              <a:t>[core values]</a:t>
            </a:r>
            <a:r>
              <a:rPr lang="en">
                <a:solidFill>
                  <a:schemeClr val="lt1"/>
                </a:solidFill>
                <a:latin typeface="Source Code Pro"/>
                <a:ea typeface="Source Code Pro"/>
                <a:cs typeface="Source Code Pro"/>
                <a:sym typeface="Source Code Pro"/>
              </a:rPr>
              <a:t>.</a:t>
            </a:r>
            <a:endParaRPr sz="1200">
              <a:solidFill>
                <a:schemeClr val="lt1"/>
              </a:solidFill>
              <a:latin typeface="Source Code Pro"/>
              <a:ea typeface="Source Code Pro"/>
              <a:cs typeface="Source Code Pro"/>
              <a:sym typeface="Source Code Pro"/>
            </a:endParaRPr>
          </a:p>
        </p:txBody>
      </p:sp>
      <p:pic>
        <p:nvPicPr>
          <p:cNvPr id="196" name="Google Shape;196;p28"/>
          <p:cNvPicPr preferRelativeResize="0"/>
          <p:nvPr/>
        </p:nvPicPr>
        <p:blipFill>
          <a:blip r:embed="rId3">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337850" y="31900"/>
            <a:ext cx="5618700" cy="103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Portfolio day is here</a:t>
            </a:r>
            <a:endParaRPr/>
          </a:p>
        </p:txBody>
      </p:sp>
      <p:sp>
        <p:nvSpPr>
          <p:cNvPr id="202" name="Google Shape;202;p29"/>
          <p:cNvSpPr txBox="1"/>
          <p:nvPr/>
        </p:nvSpPr>
        <p:spPr>
          <a:xfrm>
            <a:off x="215775" y="2515300"/>
            <a:ext cx="4038600" cy="23826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1200"/>
              </a:spcBef>
              <a:spcAft>
                <a:spcPts val="0"/>
              </a:spcAft>
              <a:buClr>
                <a:schemeClr val="lt1"/>
              </a:buClr>
              <a:buSzPts val="1400"/>
              <a:buFont typeface="Source Code Pro"/>
              <a:buChar char="●"/>
            </a:pPr>
            <a:r>
              <a:rPr lang="en">
                <a:solidFill>
                  <a:schemeClr val="lt1"/>
                </a:solidFill>
                <a:latin typeface="Source Code Pro"/>
                <a:ea typeface="Source Code Pro"/>
                <a:cs typeface="Source Code Pro"/>
                <a:sym typeface="Source Code Pro"/>
              </a:rPr>
              <a:t>Arrive at the PACE Center at 8:30am to check in</a:t>
            </a:r>
            <a:endParaRPr>
              <a:solidFill>
                <a:schemeClr val="lt1"/>
              </a:solidFill>
              <a:latin typeface="Source Code Pro"/>
              <a:ea typeface="Source Code Pro"/>
              <a:cs typeface="Source Code Pro"/>
              <a:sym typeface="Source Code Pro"/>
            </a:endParaRPr>
          </a:p>
          <a:p>
            <a:pPr marL="457200" lvl="0" indent="-317500" algn="l" rtl="0">
              <a:lnSpc>
                <a:spcPct val="115000"/>
              </a:lnSpc>
              <a:spcBef>
                <a:spcPts val="0"/>
              </a:spcBef>
              <a:spcAft>
                <a:spcPts val="0"/>
              </a:spcAft>
              <a:buClr>
                <a:schemeClr val="lt1"/>
              </a:buClr>
              <a:buSzPts val="1400"/>
              <a:buFont typeface="Source Code Pro"/>
              <a:buChar char="●"/>
            </a:pPr>
            <a:r>
              <a:rPr lang="en">
                <a:solidFill>
                  <a:schemeClr val="lt1"/>
                </a:solidFill>
                <a:latin typeface="Source Code Pro"/>
                <a:ea typeface="Source Code Pro"/>
                <a:cs typeface="Source Code Pro"/>
                <a:sym typeface="Source Code Pro"/>
              </a:rPr>
              <a:t>Be prepared to log into your Google Slides Portfolio</a:t>
            </a:r>
            <a:endParaRPr>
              <a:solidFill>
                <a:schemeClr val="lt1"/>
              </a:solidFill>
              <a:latin typeface="Source Code Pro"/>
              <a:ea typeface="Source Code Pro"/>
              <a:cs typeface="Source Code Pro"/>
              <a:sym typeface="Source Code Pro"/>
            </a:endParaRPr>
          </a:p>
          <a:p>
            <a:pPr marL="457200" lvl="0" indent="-317500" algn="l" rtl="0">
              <a:lnSpc>
                <a:spcPct val="115000"/>
              </a:lnSpc>
              <a:spcBef>
                <a:spcPts val="0"/>
              </a:spcBef>
              <a:spcAft>
                <a:spcPts val="0"/>
              </a:spcAft>
              <a:buClr>
                <a:schemeClr val="lt1"/>
              </a:buClr>
              <a:buSzPts val="1400"/>
              <a:buFont typeface="Source Code Pro"/>
              <a:buChar char="●"/>
            </a:pPr>
            <a:r>
              <a:rPr lang="en">
                <a:solidFill>
                  <a:schemeClr val="lt1"/>
                </a:solidFill>
                <a:latin typeface="Source Code Pro"/>
                <a:ea typeface="Source Code Pro"/>
                <a:cs typeface="Source Code Pro"/>
                <a:sym typeface="Source Code Pro"/>
              </a:rPr>
              <a:t>You are encouraged to bring in an actual piece of artwork, especially 3D artists</a:t>
            </a:r>
            <a:endParaRPr>
              <a:solidFill>
                <a:schemeClr val="lt1"/>
              </a:solidFill>
              <a:latin typeface="Source Code Pro"/>
              <a:ea typeface="Source Code Pro"/>
              <a:cs typeface="Source Code Pro"/>
              <a:sym typeface="Source Code Pro"/>
            </a:endParaRPr>
          </a:p>
          <a:p>
            <a:pPr marL="457200" lvl="0" indent="-317500" algn="l" rtl="0">
              <a:lnSpc>
                <a:spcPct val="115000"/>
              </a:lnSpc>
              <a:spcBef>
                <a:spcPts val="0"/>
              </a:spcBef>
              <a:spcAft>
                <a:spcPts val="0"/>
              </a:spcAft>
              <a:buClr>
                <a:schemeClr val="lt1"/>
              </a:buClr>
              <a:buSzPts val="1400"/>
              <a:buFont typeface="Source Code Pro"/>
              <a:buChar char="●"/>
            </a:pPr>
            <a:r>
              <a:rPr lang="en">
                <a:solidFill>
                  <a:schemeClr val="lt1"/>
                </a:solidFill>
                <a:latin typeface="Source Code Pro"/>
                <a:ea typeface="Source Code Pro"/>
                <a:cs typeface="Source Code Pro"/>
                <a:sym typeface="Source Code Pro"/>
              </a:rPr>
              <a:t>Dress to impress</a:t>
            </a:r>
            <a:endParaRPr>
              <a:solidFill>
                <a:schemeClr val="lt1"/>
              </a:solidFill>
              <a:latin typeface="Source Code Pro"/>
              <a:ea typeface="Source Code Pro"/>
              <a:cs typeface="Source Code Pro"/>
              <a:sym typeface="Source Code Pro"/>
            </a:endParaRPr>
          </a:p>
          <a:p>
            <a:pPr marL="457200" lvl="0" indent="-317500" algn="l" rtl="0">
              <a:lnSpc>
                <a:spcPct val="115000"/>
              </a:lnSpc>
              <a:spcBef>
                <a:spcPts val="0"/>
              </a:spcBef>
              <a:spcAft>
                <a:spcPts val="0"/>
              </a:spcAft>
              <a:buClr>
                <a:schemeClr val="lt1"/>
              </a:buClr>
              <a:buSzPts val="1400"/>
              <a:buFont typeface="Source Code Pro"/>
              <a:buChar char="●"/>
            </a:pPr>
            <a:r>
              <a:rPr lang="en">
                <a:solidFill>
                  <a:schemeClr val="lt1"/>
                </a:solidFill>
                <a:latin typeface="Source Code Pro"/>
                <a:ea typeface="Source Code Pro"/>
                <a:cs typeface="Source Code Pro"/>
                <a:sym typeface="Source Code Pro"/>
              </a:rPr>
              <a:t>Be ready to engage</a:t>
            </a:r>
            <a:endParaRPr sz="1700">
              <a:solidFill>
                <a:schemeClr val="lt1"/>
              </a:solidFill>
              <a:latin typeface="Source Code Pro"/>
              <a:ea typeface="Source Code Pro"/>
              <a:cs typeface="Source Code Pro"/>
              <a:sym typeface="Source Code Pro"/>
            </a:endParaRPr>
          </a:p>
        </p:txBody>
      </p:sp>
      <p:sp>
        <p:nvSpPr>
          <p:cNvPr id="203" name="Google Shape;203;p29"/>
          <p:cNvSpPr txBox="1"/>
          <p:nvPr/>
        </p:nvSpPr>
        <p:spPr>
          <a:xfrm>
            <a:off x="5292875" y="871150"/>
            <a:ext cx="3713700" cy="313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900">
                <a:solidFill>
                  <a:schemeClr val="lt1"/>
                </a:solidFill>
                <a:latin typeface="Source Code Pro ExtraBold"/>
                <a:ea typeface="Source Code Pro ExtraBold"/>
                <a:cs typeface="Source Code Pro ExtraBold"/>
                <a:sym typeface="Source Code Pro ExtraBold"/>
              </a:rPr>
              <a:t>Portfolio Day Schedule</a:t>
            </a:r>
            <a:endParaRPr sz="1900">
              <a:solidFill>
                <a:schemeClr val="lt1"/>
              </a:solidFill>
              <a:latin typeface="Source Code Pro ExtraBold"/>
              <a:ea typeface="Source Code Pro ExtraBold"/>
              <a:cs typeface="Source Code Pro ExtraBold"/>
              <a:sym typeface="Source Code Pro ExtraBold"/>
            </a:endParaRPr>
          </a:p>
          <a:p>
            <a:pPr marL="0" lvl="0" indent="0" algn="l" rtl="0">
              <a:lnSpc>
                <a:spcPct val="115000"/>
              </a:lnSpc>
              <a:spcBef>
                <a:spcPts val="1200"/>
              </a:spcBef>
              <a:spcAft>
                <a:spcPts val="0"/>
              </a:spcAft>
              <a:buNone/>
            </a:pPr>
            <a:r>
              <a:rPr lang="en" sz="1100">
                <a:solidFill>
                  <a:schemeClr val="lt1"/>
                </a:solidFill>
                <a:latin typeface="Source Code Pro SemiBold"/>
                <a:ea typeface="Source Code Pro SemiBold"/>
                <a:cs typeface="Source Code Pro SemiBold"/>
                <a:sym typeface="Source Code Pro SemiBold"/>
              </a:rPr>
              <a:t>8:30-9:00 AM	Check-in</a:t>
            </a:r>
            <a:endParaRPr sz="1100">
              <a:solidFill>
                <a:schemeClr val="lt1"/>
              </a:solidFill>
              <a:latin typeface="Source Code Pro SemiBold"/>
              <a:ea typeface="Source Code Pro SemiBold"/>
              <a:cs typeface="Source Code Pro SemiBold"/>
              <a:sym typeface="Source Code Pro SemiBold"/>
            </a:endParaRPr>
          </a:p>
          <a:p>
            <a:pPr marL="0" lvl="0" indent="0" algn="l" rtl="0">
              <a:lnSpc>
                <a:spcPct val="115000"/>
              </a:lnSpc>
              <a:spcBef>
                <a:spcPts val="1200"/>
              </a:spcBef>
              <a:spcAft>
                <a:spcPts val="0"/>
              </a:spcAft>
              <a:buNone/>
            </a:pPr>
            <a:r>
              <a:rPr lang="en" sz="1100">
                <a:solidFill>
                  <a:schemeClr val="lt1"/>
                </a:solidFill>
                <a:latin typeface="Source Code Pro SemiBold"/>
                <a:ea typeface="Source Code Pro SemiBold"/>
                <a:cs typeface="Source Code Pro SemiBold"/>
                <a:sym typeface="Source Code Pro SemiBold"/>
              </a:rPr>
              <a:t>9:00-9:10 AM 	Opening Remarks</a:t>
            </a:r>
            <a:endParaRPr sz="1100">
              <a:solidFill>
                <a:schemeClr val="lt1"/>
              </a:solidFill>
              <a:latin typeface="Source Code Pro SemiBold"/>
              <a:ea typeface="Source Code Pro SemiBold"/>
              <a:cs typeface="Source Code Pro SemiBold"/>
              <a:sym typeface="Source Code Pro SemiBold"/>
            </a:endParaRPr>
          </a:p>
          <a:p>
            <a:pPr marL="0" lvl="0" indent="0" algn="l" rtl="0">
              <a:lnSpc>
                <a:spcPct val="115000"/>
              </a:lnSpc>
              <a:spcBef>
                <a:spcPts val="1200"/>
              </a:spcBef>
              <a:spcAft>
                <a:spcPts val="0"/>
              </a:spcAft>
              <a:buNone/>
            </a:pPr>
            <a:r>
              <a:rPr lang="en" sz="1100">
                <a:solidFill>
                  <a:schemeClr val="lt1"/>
                </a:solidFill>
                <a:latin typeface="Source Code Pro SemiBold"/>
                <a:ea typeface="Source Code Pro SemiBold"/>
                <a:cs typeface="Source Code Pro SemiBold"/>
                <a:sym typeface="Source Code Pro SemiBold"/>
              </a:rPr>
              <a:t>9:15-10:55 AM	Portfolio Reviews</a:t>
            </a:r>
            <a:endParaRPr sz="1100">
              <a:solidFill>
                <a:schemeClr val="lt1"/>
              </a:solidFill>
              <a:latin typeface="Source Code Pro SemiBold"/>
              <a:ea typeface="Source Code Pro SemiBold"/>
              <a:cs typeface="Source Code Pro SemiBold"/>
              <a:sym typeface="Source Code Pro SemiBold"/>
            </a:endParaRPr>
          </a:p>
          <a:p>
            <a:pPr marL="0" lvl="0" indent="0" algn="l" rtl="0">
              <a:lnSpc>
                <a:spcPct val="115000"/>
              </a:lnSpc>
              <a:spcBef>
                <a:spcPts val="1200"/>
              </a:spcBef>
              <a:spcAft>
                <a:spcPts val="0"/>
              </a:spcAft>
              <a:buNone/>
            </a:pPr>
            <a:r>
              <a:rPr lang="en" sz="1100">
                <a:solidFill>
                  <a:schemeClr val="lt1"/>
                </a:solidFill>
                <a:latin typeface="Source Code Pro SemiBold"/>
                <a:ea typeface="Source Code Pro SemiBold"/>
                <a:cs typeface="Source Code Pro SemiBold"/>
                <a:sym typeface="Source Code Pro SemiBold"/>
              </a:rPr>
              <a:t>10:55-11:00 AM	Break</a:t>
            </a:r>
            <a:endParaRPr sz="1100">
              <a:solidFill>
                <a:schemeClr val="lt1"/>
              </a:solidFill>
              <a:latin typeface="Source Code Pro SemiBold"/>
              <a:ea typeface="Source Code Pro SemiBold"/>
              <a:cs typeface="Source Code Pro SemiBold"/>
              <a:sym typeface="Source Code Pro SemiBold"/>
            </a:endParaRPr>
          </a:p>
          <a:p>
            <a:pPr marL="0" lvl="0" indent="0" algn="l" rtl="0">
              <a:lnSpc>
                <a:spcPct val="115000"/>
              </a:lnSpc>
              <a:spcBef>
                <a:spcPts val="1200"/>
              </a:spcBef>
              <a:spcAft>
                <a:spcPts val="0"/>
              </a:spcAft>
              <a:buNone/>
            </a:pPr>
            <a:r>
              <a:rPr lang="en" sz="1100">
                <a:solidFill>
                  <a:schemeClr val="lt1"/>
                </a:solidFill>
                <a:latin typeface="Source Code Pro SemiBold"/>
                <a:ea typeface="Source Code Pro SemiBold"/>
                <a:cs typeface="Source Code Pro SemiBold"/>
                <a:sym typeface="Source Code Pro SemiBold"/>
              </a:rPr>
              <a:t>11:00-11:45 AM  Lunch &amp; Panel Discussion</a:t>
            </a:r>
            <a:endParaRPr sz="1100">
              <a:solidFill>
                <a:schemeClr val="lt1"/>
              </a:solidFill>
              <a:latin typeface="Source Code Pro SemiBold"/>
              <a:ea typeface="Source Code Pro SemiBold"/>
              <a:cs typeface="Source Code Pro SemiBold"/>
              <a:sym typeface="Source Code Pro SemiBold"/>
            </a:endParaRPr>
          </a:p>
          <a:p>
            <a:pPr marL="0" lvl="0" indent="0" algn="l" rtl="0">
              <a:lnSpc>
                <a:spcPct val="115000"/>
              </a:lnSpc>
              <a:spcBef>
                <a:spcPts val="1200"/>
              </a:spcBef>
              <a:spcAft>
                <a:spcPts val="0"/>
              </a:spcAft>
              <a:buNone/>
            </a:pPr>
            <a:r>
              <a:rPr lang="en" sz="1100">
                <a:solidFill>
                  <a:schemeClr val="lt1"/>
                </a:solidFill>
                <a:latin typeface="Source Code Pro SemiBold"/>
                <a:ea typeface="Source Code Pro SemiBold"/>
                <a:cs typeface="Source Code Pro SemiBold"/>
                <a:sym typeface="Source Code Pro SemiBold"/>
              </a:rPr>
              <a:t>11:45-12:00 PM	Closing Remarks &amp; Bright  </a:t>
            </a:r>
            <a:br>
              <a:rPr lang="en" sz="1100">
                <a:solidFill>
                  <a:schemeClr val="lt1"/>
                </a:solidFill>
                <a:latin typeface="Source Code Pro SemiBold"/>
                <a:ea typeface="Source Code Pro SemiBold"/>
                <a:cs typeface="Source Code Pro SemiBold"/>
                <a:sym typeface="Source Code Pro SemiBold"/>
              </a:rPr>
            </a:br>
            <a:r>
              <a:rPr lang="en" sz="1100">
                <a:solidFill>
                  <a:schemeClr val="lt1"/>
                </a:solidFill>
                <a:latin typeface="Source Code Pro SemiBold"/>
                <a:ea typeface="Source Code Pro SemiBold"/>
                <a:cs typeface="Source Code Pro SemiBold"/>
                <a:sym typeface="Source Code Pro SemiBold"/>
              </a:rPr>
              <a:t>                Futures Instructions</a:t>
            </a:r>
            <a:endParaRPr sz="1100">
              <a:solidFill>
                <a:schemeClr val="lt1"/>
              </a:solidFill>
              <a:latin typeface="Source Code Pro SemiBold"/>
              <a:ea typeface="Source Code Pro SemiBold"/>
              <a:cs typeface="Source Code Pro SemiBold"/>
              <a:sym typeface="Source Code Pro SemiBold"/>
            </a:endParaRPr>
          </a:p>
          <a:p>
            <a:pPr marL="0" lvl="0" indent="0" algn="l" rtl="0">
              <a:lnSpc>
                <a:spcPct val="115000"/>
              </a:lnSpc>
              <a:spcBef>
                <a:spcPts val="1200"/>
              </a:spcBef>
              <a:spcAft>
                <a:spcPts val="1200"/>
              </a:spcAft>
              <a:buNone/>
            </a:pPr>
            <a:r>
              <a:rPr lang="en" sz="1100">
                <a:solidFill>
                  <a:schemeClr val="lt1"/>
                </a:solidFill>
                <a:latin typeface="Source Code Pro SemiBold"/>
                <a:ea typeface="Source Code Pro SemiBold"/>
                <a:cs typeface="Source Code Pro SemiBold"/>
                <a:sym typeface="Source Code Pro SemiBold"/>
              </a:rPr>
              <a:t>12:00 PM		Check-out</a:t>
            </a:r>
            <a:endParaRPr sz="1100">
              <a:solidFill>
                <a:schemeClr val="lt1"/>
              </a:solidFill>
              <a:latin typeface="Source Code Pro SemiBold"/>
              <a:ea typeface="Source Code Pro SemiBold"/>
              <a:cs typeface="Source Code Pro SemiBold"/>
              <a:sym typeface="Source Code Pro SemiBold"/>
            </a:endParaRPr>
          </a:p>
        </p:txBody>
      </p:sp>
      <p:pic>
        <p:nvPicPr>
          <p:cNvPr id="204" name="Google Shape;204;p29"/>
          <p:cNvPicPr preferRelativeResize="0"/>
          <p:nvPr/>
        </p:nvPicPr>
        <p:blipFill>
          <a:blip r:embed="rId3">
            <a:alphaModFix/>
          </a:blip>
          <a:stretch>
            <a:fillRect/>
          </a:stretch>
        </p:blipFill>
        <p:spPr>
          <a:xfrm>
            <a:off x="7149125" y="3989525"/>
            <a:ext cx="1702152" cy="1038301"/>
          </a:xfrm>
          <a:prstGeom prst="rect">
            <a:avLst/>
          </a:prstGeom>
          <a:noFill/>
          <a:ln>
            <a:noFill/>
          </a:ln>
        </p:spPr>
      </p:pic>
      <p:pic>
        <p:nvPicPr>
          <p:cNvPr id="205" name="Google Shape;205;p29"/>
          <p:cNvPicPr preferRelativeResize="0"/>
          <p:nvPr/>
        </p:nvPicPr>
        <p:blipFill>
          <a:blip r:embed="rId4">
            <a:alphaModFix amt="99000"/>
          </a:blip>
          <a:stretch>
            <a:fillRect/>
          </a:stretch>
        </p:blipFill>
        <p:spPr>
          <a:xfrm>
            <a:off x="1307475" y="1175950"/>
            <a:ext cx="2163727" cy="1338276"/>
          </a:xfrm>
          <a:prstGeom prst="rect">
            <a:avLst/>
          </a:prstGeom>
          <a:noFill/>
          <a:ln>
            <a:noFill/>
          </a:ln>
        </p:spPr>
      </p:pic>
      <p:pic>
        <p:nvPicPr>
          <p:cNvPr id="206" name="Google Shape;206;p29"/>
          <p:cNvPicPr preferRelativeResize="0"/>
          <p:nvPr/>
        </p:nvPicPr>
        <p:blipFill>
          <a:blip r:embed="rId5">
            <a:alphaModFix/>
          </a:blip>
          <a:stretch>
            <a:fillRect/>
          </a:stretch>
        </p:blipFill>
        <p:spPr>
          <a:xfrm>
            <a:off x="5034700" y="3989525"/>
            <a:ext cx="1702150" cy="1038299"/>
          </a:xfrm>
          <a:prstGeom prst="rect">
            <a:avLst/>
          </a:prstGeom>
          <a:noFill/>
          <a:ln>
            <a:noFill/>
          </a:ln>
        </p:spPr>
      </p:pic>
      <p:pic>
        <p:nvPicPr>
          <p:cNvPr id="207" name="Google Shape;207;p29"/>
          <p:cNvPicPr preferRelativeResize="0"/>
          <p:nvPr/>
        </p:nvPicPr>
        <p:blipFill>
          <a:blip r:embed="rId6">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txBox="1">
            <a:spLocks noGrp="1"/>
          </p:cNvSpPr>
          <p:nvPr>
            <p:ph type="title"/>
          </p:nvPr>
        </p:nvSpPr>
        <p:spPr>
          <a:xfrm>
            <a:off x="235500" y="1404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Bright futures student exhibit</a:t>
            </a:r>
            <a:endParaRPr sz="6000"/>
          </a:p>
        </p:txBody>
      </p:sp>
      <p:pic>
        <p:nvPicPr>
          <p:cNvPr id="213" name="Google Shape;213;p30"/>
          <p:cNvPicPr preferRelativeResize="0"/>
          <p:nvPr/>
        </p:nvPicPr>
        <p:blipFill>
          <a:blip r:embed="rId3">
            <a:alphaModFix/>
          </a:blip>
          <a:stretch>
            <a:fillRect/>
          </a:stretch>
        </p:blipFill>
        <p:spPr>
          <a:xfrm>
            <a:off x="3781800" y="3713250"/>
            <a:ext cx="2186501" cy="1305526"/>
          </a:xfrm>
          <a:prstGeom prst="rect">
            <a:avLst/>
          </a:prstGeom>
          <a:noFill/>
          <a:ln>
            <a:noFill/>
          </a:ln>
        </p:spPr>
      </p:pic>
      <p:pic>
        <p:nvPicPr>
          <p:cNvPr id="214" name="Google Shape;214;p30"/>
          <p:cNvPicPr preferRelativeResize="0"/>
          <p:nvPr/>
        </p:nvPicPr>
        <p:blipFill>
          <a:blip r:embed="rId4">
            <a:alphaModFix/>
          </a:blip>
          <a:stretch>
            <a:fillRect/>
          </a:stretch>
        </p:blipFill>
        <p:spPr>
          <a:xfrm>
            <a:off x="499975" y="1488212"/>
            <a:ext cx="2186501" cy="1305526"/>
          </a:xfrm>
          <a:prstGeom prst="rect">
            <a:avLst/>
          </a:prstGeom>
          <a:noFill/>
          <a:ln>
            <a:noFill/>
          </a:ln>
        </p:spPr>
      </p:pic>
      <p:pic>
        <p:nvPicPr>
          <p:cNvPr id="215" name="Google Shape;215;p30"/>
          <p:cNvPicPr preferRelativeResize="0"/>
          <p:nvPr/>
        </p:nvPicPr>
        <p:blipFill>
          <a:blip r:embed="rId5">
            <a:alphaModFix/>
          </a:blip>
          <a:stretch>
            <a:fillRect/>
          </a:stretch>
        </p:blipFill>
        <p:spPr>
          <a:xfrm>
            <a:off x="707475" y="3609650"/>
            <a:ext cx="2156626" cy="1305526"/>
          </a:xfrm>
          <a:prstGeom prst="rect">
            <a:avLst/>
          </a:prstGeom>
          <a:noFill/>
          <a:ln>
            <a:noFill/>
          </a:ln>
        </p:spPr>
      </p:pic>
      <p:pic>
        <p:nvPicPr>
          <p:cNvPr id="216" name="Google Shape;216;p30"/>
          <p:cNvPicPr preferRelativeResize="0"/>
          <p:nvPr/>
        </p:nvPicPr>
        <p:blipFill>
          <a:blip r:embed="rId6">
            <a:alphaModFix/>
          </a:blip>
          <a:stretch>
            <a:fillRect/>
          </a:stretch>
        </p:blipFill>
        <p:spPr>
          <a:xfrm>
            <a:off x="2483375" y="2494000"/>
            <a:ext cx="2156626" cy="1305526"/>
          </a:xfrm>
          <a:prstGeom prst="rect">
            <a:avLst/>
          </a:prstGeom>
          <a:noFill/>
          <a:ln>
            <a:noFill/>
          </a:ln>
        </p:spPr>
      </p:pic>
      <p:pic>
        <p:nvPicPr>
          <p:cNvPr id="217" name="Google Shape;217;p30"/>
          <p:cNvPicPr preferRelativeResize="0"/>
          <p:nvPr/>
        </p:nvPicPr>
        <p:blipFill>
          <a:blip r:embed="rId7">
            <a:alphaModFix/>
          </a:blip>
          <a:stretch>
            <a:fillRect/>
          </a:stretch>
        </p:blipFill>
        <p:spPr>
          <a:xfrm>
            <a:off x="5879375" y="3452763"/>
            <a:ext cx="2301624" cy="1305526"/>
          </a:xfrm>
          <a:prstGeom prst="rect">
            <a:avLst/>
          </a:prstGeom>
          <a:noFill/>
          <a:ln>
            <a:noFill/>
          </a:ln>
        </p:spPr>
      </p:pic>
      <p:pic>
        <p:nvPicPr>
          <p:cNvPr id="218" name="Google Shape;218;p30"/>
          <p:cNvPicPr preferRelativeResize="0"/>
          <p:nvPr/>
        </p:nvPicPr>
        <p:blipFill>
          <a:blip r:embed="rId8">
            <a:alphaModFix/>
          </a:blip>
          <a:stretch>
            <a:fillRect/>
          </a:stretch>
        </p:blipFill>
        <p:spPr>
          <a:xfrm>
            <a:off x="3848538" y="1266212"/>
            <a:ext cx="2156626" cy="1305526"/>
          </a:xfrm>
          <a:prstGeom prst="rect">
            <a:avLst/>
          </a:prstGeom>
          <a:noFill/>
          <a:ln>
            <a:noFill/>
          </a:ln>
        </p:spPr>
      </p:pic>
      <p:pic>
        <p:nvPicPr>
          <p:cNvPr id="219" name="Google Shape;219;p30"/>
          <p:cNvPicPr preferRelativeResize="0"/>
          <p:nvPr/>
        </p:nvPicPr>
        <p:blipFill>
          <a:blip r:embed="rId9">
            <a:alphaModFix/>
          </a:blip>
          <a:stretch>
            <a:fillRect/>
          </a:stretch>
        </p:blipFill>
        <p:spPr>
          <a:xfrm>
            <a:off x="5809375" y="1750788"/>
            <a:ext cx="2156626" cy="1305526"/>
          </a:xfrm>
          <a:prstGeom prst="rect">
            <a:avLst/>
          </a:prstGeom>
          <a:noFill/>
          <a:ln>
            <a:noFill/>
          </a:ln>
        </p:spPr>
      </p:pic>
      <p:pic>
        <p:nvPicPr>
          <p:cNvPr id="220" name="Google Shape;220;p30"/>
          <p:cNvPicPr preferRelativeResize="0"/>
          <p:nvPr/>
        </p:nvPicPr>
        <p:blipFill>
          <a:blip r:embed="rId10">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24"/>
        <p:cNvGrpSpPr/>
        <p:nvPr/>
      </p:nvGrpSpPr>
      <p:grpSpPr>
        <a:xfrm>
          <a:off x="0" y="0"/>
          <a:ext cx="0" cy="0"/>
          <a:chOff x="0" y="0"/>
          <a:chExt cx="0" cy="0"/>
        </a:xfrm>
      </p:grpSpPr>
      <p:sp>
        <p:nvSpPr>
          <p:cNvPr id="225" name="Google Shape;225;p31"/>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Portfolio Day </a:t>
            </a:r>
            <a:endParaRPr/>
          </a:p>
          <a:p>
            <a:pPr marL="0" lvl="0" indent="0" algn="ctr" rtl="0">
              <a:spcBef>
                <a:spcPts val="0"/>
              </a:spcBef>
              <a:spcAft>
                <a:spcPts val="0"/>
              </a:spcAft>
              <a:buNone/>
            </a:pPr>
            <a:r>
              <a:rPr lang="en" sz="5600"/>
              <a:t>&amp; Bright Futures Exhibit</a:t>
            </a:r>
            <a:endParaRPr sz="5600"/>
          </a:p>
        </p:txBody>
      </p:sp>
      <p:sp>
        <p:nvSpPr>
          <p:cNvPr id="226" name="Google Shape;226;p31"/>
          <p:cNvSpPr txBox="1"/>
          <p:nvPr/>
        </p:nvSpPr>
        <p:spPr>
          <a:xfrm>
            <a:off x="4877075" y="4041000"/>
            <a:ext cx="29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Source Code Pro"/>
                <a:ea typeface="Source Code Pro"/>
                <a:cs typeface="Source Code Pro"/>
                <a:sym typeface="Source Code Pro"/>
              </a:rPr>
              <a:t>PACEedu@parkeronline.org</a:t>
            </a:r>
            <a:endParaRPr>
              <a:solidFill>
                <a:schemeClr val="lt1"/>
              </a:solidFill>
              <a:latin typeface="Source Code Pro"/>
              <a:ea typeface="Source Code Pro"/>
              <a:cs typeface="Source Code Pro"/>
              <a:sym typeface="Source Code Pro"/>
            </a:endParaRPr>
          </a:p>
        </p:txBody>
      </p:sp>
      <p:pic>
        <p:nvPicPr>
          <p:cNvPr id="227" name="Google Shape;227;p31"/>
          <p:cNvPicPr preferRelativeResize="0"/>
          <p:nvPr/>
        </p:nvPicPr>
        <p:blipFill>
          <a:blip r:embed="rId3">
            <a:alphaModFix/>
          </a:blip>
          <a:stretch>
            <a:fillRect/>
          </a:stretch>
        </p:blipFill>
        <p:spPr>
          <a:xfrm>
            <a:off x="2531050" y="3522750"/>
            <a:ext cx="1776174" cy="1509749"/>
          </a:xfrm>
          <a:prstGeom prst="rect">
            <a:avLst/>
          </a:prstGeom>
          <a:noFill/>
          <a:ln>
            <a:noFill/>
          </a:ln>
        </p:spPr>
      </p:pic>
      <p:pic>
        <p:nvPicPr>
          <p:cNvPr id="228" name="Google Shape;228;p31"/>
          <p:cNvPicPr preferRelativeResize="0"/>
          <p:nvPr/>
        </p:nvPicPr>
        <p:blipFill>
          <a:blip r:embed="rId4">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32"/>
        <p:cNvGrpSpPr/>
        <p:nvPr/>
      </p:nvGrpSpPr>
      <p:grpSpPr>
        <a:xfrm>
          <a:off x="0" y="0"/>
          <a:ext cx="0" cy="0"/>
          <a:chOff x="0" y="0"/>
          <a:chExt cx="0" cy="0"/>
        </a:xfrm>
      </p:grpSpPr>
      <p:sp>
        <p:nvSpPr>
          <p:cNvPr id="233" name="Google Shape;233;p3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 you. </a:t>
            </a:r>
            <a:endParaRPr/>
          </a:p>
          <a:p>
            <a:pPr marL="0" lvl="0" indent="0" algn="ctr" rtl="0">
              <a:spcBef>
                <a:spcPts val="0"/>
              </a:spcBef>
              <a:spcAft>
                <a:spcPts val="0"/>
              </a:spcAft>
              <a:buNone/>
            </a:pPr>
            <a:r>
              <a:rPr lang="en" sz="5600"/>
              <a:t>See you at portfolio day!</a:t>
            </a:r>
            <a:endParaRPr sz="5600"/>
          </a:p>
        </p:txBody>
      </p:sp>
      <p:sp>
        <p:nvSpPr>
          <p:cNvPr id="234" name="Google Shape;234;p3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Parker Arts</a:t>
            </a:r>
            <a:br>
              <a:rPr lang="en"/>
            </a:br>
            <a:r>
              <a:rPr lang="en" sz="800"/>
              <a:t>PACE Center 20000 Pikes Peak Ave., Parker</a:t>
            </a:r>
            <a:endParaRPr sz="800"/>
          </a:p>
        </p:txBody>
      </p:sp>
      <p:pic>
        <p:nvPicPr>
          <p:cNvPr id="235" name="Google Shape;235;p32"/>
          <p:cNvPicPr preferRelativeResize="0"/>
          <p:nvPr/>
        </p:nvPicPr>
        <p:blipFill>
          <a:blip r:embed="rId3">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235500" y="1404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About portfolio day</a:t>
            </a:r>
            <a:endParaRPr sz="6000"/>
          </a:p>
        </p:txBody>
      </p:sp>
      <p:sp>
        <p:nvSpPr>
          <p:cNvPr id="80" name="Google Shape;80;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Professional development opportunity</a:t>
            </a:r>
            <a:endParaRPr sz="2400"/>
          </a:p>
          <a:p>
            <a:pPr marL="457200" lvl="0" indent="-381000" algn="l" rtl="0">
              <a:spcBef>
                <a:spcPts val="0"/>
              </a:spcBef>
              <a:spcAft>
                <a:spcPts val="0"/>
              </a:spcAft>
              <a:buSzPts val="2400"/>
              <a:buChar char="●"/>
            </a:pPr>
            <a:r>
              <a:rPr lang="en" sz="2400"/>
              <a:t>Professional review and critique</a:t>
            </a:r>
            <a:endParaRPr sz="2400"/>
          </a:p>
          <a:p>
            <a:pPr marL="457200" lvl="0" indent="-381000" algn="l" rtl="0">
              <a:spcBef>
                <a:spcPts val="0"/>
              </a:spcBef>
              <a:spcAft>
                <a:spcPts val="0"/>
              </a:spcAft>
              <a:buSzPts val="2400"/>
              <a:buChar char="●"/>
            </a:pPr>
            <a:r>
              <a:rPr lang="en" sz="2400"/>
              <a:t>Monetary awards</a:t>
            </a:r>
            <a:endParaRPr sz="2400"/>
          </a:p>
          <a:p>
            <a:pPr marL="457200" lvl="0" indent="-381000" algn="l" rtl="0">
              <a:spcBef>
                <a:spcPts val="0"/>
              </a:spcBef>
              <a:spcAft>
                <a:spcPts val="0"/>
              </a:spcAft>
              <a:buSzPts val="2400"/>
              <a:buChar char="●"/>
            </a:pPr>
            <a:r>
              <a:rPr lang="en" sz="2400"/>
              <a:t>Student art exhibition at PACE Center</a:t>
            </a:r>
            <a:endParaRPr sz="2400"/>
          </a:p>
          <a:p>
            <a:pPr marL="457200" lvl="0" indent="0" algn="l" rtl="0">
              <a:spcBef>
                <a:spcPts val="1600"/>
              </a:spcBef>
              <a:spcAft>
                <a:spcPts val="1600"/>
              </a:spcAft>
              <a:buNone/>
            </a:pPr>
            <a:endParaRPr/>
          </a:p>
        </p:txBody>
      </p:sp>
      <p:pic>
        <p:nvPicPr>
          <p:cNvPr id="81" name="Google Shape;81;p16"/>
          <p:cNvPicPr preferRelativeResize="0"/>
          <p:nvPr/>
        </p:nvPicPr>
        <p:blipFill>
          <a:blip r:embed="rId3">
            <a:alphaModFix/>
          </a:blip>
          <a:stretch>
            <a:fillRect/>
          </a:stretch>
        </p:blipFill>
        <p:spPr>
          <a:xfrm>
            <a:off x="466775" y="3442450"/>
            <a:ext cx="2536373" cy="1580125"/>
          </a:xfrm>
          <a:prstGeom prst="rect">
            <a:avLst/>
          </a:prstGeom>
          <a:noFill/>
          <a:ln>
            <a:noFill/>
          </a:ln>
          <a:effectLst>
            <a:outerShdw dist="19050" dir="5400000" algn="bl" rotWithShape="0">
              <a:srgbClr val="000000">
                <a:alpha val="50000"/>
              </a:srgbClr>
            </a:outerShdw>
          </a:effectLst>
        </p:spPr>
      </p:pic>
      <p:pic>
        <p:nvPicPr>
          <p:cNvPr id="82" name="Google Shape;82;p16"/>
          <p:cNvPicPr preferRelativeResize="0"/>
          <p:nvPr/>
        </p:nvPicPr>
        <p:blipFill>
          <a:blip r:embed="rId4">
            <a:alphaModFix/>
          </a:blip>
          <a:stretch>
            <a:fillRect/>
          </a:stretch>
        </p:blipFill>
        <p:spPr>
          <a:xfrm>
            <a:off x="6213375" y="3442450"/>
            <a:ext cx="2536373" cy="1580125"/>
          </a:xfrm>
          <a:prstGeom prst="rect">
            <a:avLst/>
          </a:prstGeom>
          <a:noFill/>
          <a:ln>
            <a:noFill/>
          </a:ln>
        </p:spPr>
      </p:pic>
      <p:pic>
        <p:nvPicPr>
          <p:cNvPr id="83" name="Google Shape;83;p16"/>
          <p:cNvPicPr preferRelativeResize="0"/>
          <p:nvPr/>
        </p:nvPicPr>
        <p:blipFill>
          <a:blip r:embed="rId5">
            <a:alphaModFix/>
          </a:blip>
          <a:stretch>
            <a:fillRect/>
          </a:stretch>
        </p:blipFill>
        <p:spPr>
          <a:xfrm>
            <a:off x="3380013" y="3442450"/>
            <a:ext cx="2536373" cy="1580125"/>
          </a:xfrm>
          <a:prstGeom prst="rect">
            <a:avLst/>
          </a:prstGeom>
          <a:noFill/>
          <a:ln>
            <a:noFill/>
          </a:ln>
        </p:spPr>
      </p:pic>
      <p:pic>
        <p:nvPicPr>
          <p:cNvPr id="84" name="Google Shape;84;p16"/>
          <p:cNvPicPr preferRelativeResize="0"/>
          <p:nvPr/>
        </p:nvPicPr>
        <p:blipFill>
          <a:blip r:embed="rId6">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28725" y="-17650"/>
            <a:ext cx="5618700" cy="143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Benefits of portfolio day</a:t>
            </a:r>
            <a:endParaRPr/>
          </a:p>
        </p:txBody>
      </p:sp>
      <p:sp>
        <p:nvSpPr>
          <p:cNvPr id="90" name="Google Shape;90;p17"/>
          <p:cNvSpPr txBox="1"/>
          <p:nvPr/>
        </p:nvSpPr>
        <p:spPr>
          <a:xfrm rot="522606">
            <a:off x="2375991" y="1498907"/>
            <a:ext cx="1739360" cy="80028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741B47"/>
                </a:solidFill>
                <a:latin typeface="Pacifico"/>
                <a:ea typeface="Pacifico"/>
                <a:cs typeface="Pacifico"/>
                <a:sym typeface="Pacifico"/>
              </a:rPr>
              <a:t>Professional Experience</a:t>
            </a:r>
            <a:endParaRPr sz="2000">
              <a:solidFill>
                <a:srgbClr val="741B47"/>
              </a:solidFill>
              <a:latin typeface="Pacifico"/>
              <a:ea typeface="Pacifico"/>
              <a:cs typeface="Pacifico"/>
              <a:sym typeface="Pacifico"/>
            </a:endParaRPr>
          </a:p>
        </p:txBody>
      </p:sp>
      <p:sp>
        <p:nvSpPr>
          <p:cNvPr id="91" name="Google Shape;91;p17"/>
          <p:cNvSpPr txBox="1"/>
          <p:nvPr/>
        </p:nvSpPr>
        <p:spPr>
          <a:xfrm rot="-387542">
            <a:off x="4184631" y="1852381"/>
            <a:ext cx="3034864" cy="5078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155CC"/>
                </a:solidFill>
                <a:latin typeface="Impact"/>
                <a:ea typeface="Impact"/>
                <a:cs typeface="Impact"/>
                <a:sym typeface="Impact"/>
              </a:rPr>
              <a:t>Exhibit in an art gallery</a:t>
            </a:r>
            <a:endParaRPr sz="2100">
              <a:solidFill>
                <a:srgbClr val="1155CC"/>
              </a:solidFill>
              <a:latin typeface="Impact"/>
              <a:ea typeface="Impact"/>
              <a:cs typeface="Impact"/>
              <a:sym typeface="Impact"/>
            </a:endParaRPr>
          </a:p>
        </p:txBody>
      </p:sp>
      <p:sp>
        <p:nvSpPr>
          <p:cNvPr id="92" name="Google Shape;92;p17"/>
          <p:cNvSpPr txBox="1"/>
          <p:nvPr/>
        </p:nvSpPr>
        <p:spPr>
          <a:xfrm rot="340">
            <a:off x="5371359" y="4036670"/>
            <a:ext cx="303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Caveat"/>
                <a:ea typeface="Caveat"/>
                <a:cs typeface="Caveat"/>
                <a:sym typeface="Caveat"/>
              </a:rPr>
              <a:t>Career development</a:t>
            </a:r>
            <a:endParaRPr sz="2400">
              <a:latin typeface="Caveat"/>
              <a:ea typeface="Caveat"/>
              <a:cs typeface="Caveat"/>
              <a:sym typeface="Caveat"/>
            </a:endParaRPr>
          </a:p>
        </p:txBody>
      </p:sp>
      <p:sp>
        <p:nvSpPr>
          <p:cNvPr id="93" name="Google Shape;93;p17"/>
          <p:cNvSpPr txBox="1"/>
          <p:nvPr/>
        </p:nvSpPr>
        <p:spPr>
          <a:xfrm rot="-834446">
            <a:off x="459588" y="2058423"/>
            <a:ext cx="1844779" cy="70810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accent2"/>
                </a:solidFill>
                <a:latin typeface="Merriweather"/>
                <a:ea typeface="Merriweather"/>
                <a:cs typeface="Merriweather"/>
                <a:sym typeface="Merriweather"/>
              </a:rPr>
              <a:t>Admissions </a:t>
            </a:r>
            <a:endParaRPr sz="1700">
              <a:solidFill>
                <a:schemeClr val="accent2"/>
              </a:solidFill>
              <a:latin typeface="Merriweather"/>
              <a:ea typeface="Merriweather"/>
              <a:cs typeface="Merriweather"/>
              <a:sym typeface="Merriweather"/>
            </a:endParaRPr>
          </a:p>
          <a:p>
            <a:pPr marL="0" lvl="0" indent="0" algn="l" rtl="0">
              <a:spcBef>
                <a:spcPts val="0"/>
              </a:spcBef>
              <a:spcAft>
                <a:spcPts val="0"/>
              </a:spcAft>
              <a:buNone/>
            </a:pPr>
            <a:r>
              <a:rPr lang="en" sz="1700">
                <a:solidFill>
                  <a:schemeClr val="accent2"/>
                </a:solidFill>
                <a:latin typeface="Merriweather"/>
                <a:ea typeface="Merriweather"/>
                <a:cs typeface="Merriweather"/>
                <a:sym typeface="Merriweather"/>
              </a:rPr>
              <a:t>Counseling</a:t>
            </a:r>
            <a:endParaRPr sz="1700">
              <a:solidFill>
                <a:schemeClr val="accent2"/>
              </a:solidFill>
              <a:latin typeface="Merriweather"/>
              <a:ea typeface="Merriweather"/>
              <a:cs typeface="Merriweather"/>
              <a:sym typeface="Merriweather"/>
            </a:endParaRPr>
          </a:p>
        </p:txBody>
      </p:sp>
      <p:sp>
        <p:nvSpPr>
          <p:cNvPr id="94" name="Google Shape;94;p17"/>
          <p:cNvSpPr txBox="1"/>
          <p:nvPr/>
        </p:nvSpPr>
        <p:spPr>
          <a:xfrm rot="-532150">
            <a:off x="3083783" y="3393199"/>
            <a:ext cx="2815566" cy="143158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A64D79"/>
                </a:solidFill>
                <a:latin typeface="Oswald"/>
                <a:ea typeface="Oswald"/>
                <a:cs typeface="Oswald"/>
                <a:sym typeface="Oswald"/>
              </a:rPr>
              <a:t>FEEDBACK</a:t>
            </a:r>
            <a:endParaRPr sz="2700">
              <a:solidFill>
                <a:srgbClr val="A64D79"/>
              </a:solidFill>
              <a:latin typeface="Oswald"/>
              <a:ea typeface="Oswald"/>
              <a:cs typeface="Oswald"/>
              <a:sym typeface="Oswald"/>
            </a:endParaRPr>
          </a:p>
          <a:p>
            <a:pPr marL="0" lvl="0" indent="0" algn="l" rtl="0">
              <a:spcBef>
                <a:spcPts val="0"/>
              </a:spcBef>
              <a:spcAft>
                <a:spcPts val="0"/>
              </a:spcAft>
              <a:buNone/>
            </a:pPr>
            <a:r>
              <a:rPr lang="en" sz="2700">
                <a:solidFill>
                  <a:srgbClr val="A64D79"/>
                </a:solidFill>
                <a:latin typeface="Oswald"/>
                <a:ea typeface="Oswald"/>
                <a:cs typeface="Oswald"/>
                <a:sym typeface="Oswald"/>
              </a:rPr>
              <a:t>from art professionals!</a:t>
            </a:r>
            <a:endParaRPr sz="2700">
              <a:solidFill>
                <a:srgbClr val="A64D79"/>
              </a:solidFill>
              <a:latin typeface="Oswald"/>
              <a:ea typeface="Oswald"/>
              <a:cs typeface="Oswald"/>
              <a:sym typeface="Oswald"/>
            </a:endParaRPr>
          </a:p>
        </p:txBody>
      </p:sp>
      <p:sp>
        <p:nvSpPr>
          <p:cNvPr id="95" name="Google Shape;95;p17"/>
          <p:cNvSpPr txBox="1"/>
          <p:nvPr/>
        </p:nvSpPr>
        <p:spPr>
          <a:xfrm>
            <a:off x="1801525" y="2792288"/>
            <a:ext cx="30930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rgbClr val="274E13"/>
                </a:solidFill>
                <a:latin typeface="Comic Sans MS"/>
                <a:ea typeface="Comic Sans MS"/>
                <a:cs typeface="Comic Sans MS"/>
                <a:sym typeface="Comic Sans MS"/>
              </a:rPr>
              <a:t>Monetary Prizes $$</a:t>
            </a:r>
            <a:endParaRPr sz="2300">
              <a:solidFill>
                <a:srgbClr val="274E13"/>
              </a:solidFill>
              <a:latin typeface="Comic Sans MS"/>
              <a:ea typeface="Comic Sans MS"/>
              <a:cs typeface="Comic Sans MS"/>
              <a:sym typeface="Comic Sans MS"/>
            </a:endParaRPr>
          </a:p>
        </p:txBody>
      </p:sp>
      <p:sp>
        <p:nvSpPr>
          <p:cNvPr id="96" name="Google Shape;96;p17"/>
          <p:cNvSpPr txBox="1"/>
          <p:nvPr/>
        </p:nvSpPr>
        <p:spPr>
          <a:xfrm rot="296956">
            <a:off x="6976380" y="2185476"/>
            <a:ext cx="2145500" cy="5848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rgbClr val="B45F06"/>
                </a:solidFill>
                <a:latin typeface="Amatic SC"/>
                <a:ea typeface="Amatic SC"/>
                <a:cs typeface="Amatic SC"/>
                <a:sym typeface="Amatic SC"/>
              </a:rPr>
              <a:t>Scholarships</a:t>
            </a:r>
            <a:endParaRPr sz="2600">
              <a:solidFill>
                <a:srgbClr val="B45F06"/>
              </a:solidFill>
              <a:latin typeface="Amatic SC"/>
              <a:ea typeface="Amatic SC"/>
              <a:cs typeface="Amatic SC"/>
              <a:sym typeface="Amatic SC"/>
            </a:endParaRPr>
          </a:p>
        </p:txBody>
      </p:sp>
      <p:sp>
        <p:nvSpPr>
          <p:cNvPr id="97" name="Google Shape;97;p17"/>
          <p:cNvSpPr txBox="1"/>
          <p:nvPr/>
        </p:nvSpPr>
        <p:spPr>
          <a:xfrm rot="265847">
            <a:off x="5423757" y="2984215"/>
            <a:ext cx="2547413" cy="7848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900">
                <a:solidFill>
                  <a:srgbClr val="38761D"/>
                </a:solidFill>
                <a:latin typeface="Amatic SC"/>
                <a:ea typeface="Amatic SC"/>
                <a:cs typeface="Amatic SC"/>
                <a:sym typeface="Amatic SC"/>
              </a:rPr>
              <a:t>Resume builder</a:t>
            </a:r>
            <a:endParaRPr sz="3900">
              <a:solidFill>
                <a:srgbClr val="38761D"/>
              </a:solidFill>
              <a:latin typeface="Amatic SC"/>
              <a:ea typeface="Amatic SC"/>
              <a:cs typeface="Amatic SC"/>
              <a:sym typeface="Amatic SC"/>
            </a:endParaRPr>
          </a:p>
        </p:txBody>
      </p:sp>
      <p:sp>
        <p:nvSpPr>
          <p:cNvPr id="98" name="Google Shape;98;p17"/>
          <p:cNvSpPr txBox="1"/>
          <p:nvPr/>
        </p:nvSpPr>
        <p:spPr>
          <a:xfrm rot="296956">
            <a:off x="371630" y="3957568"/>
            <a:ext cx="2145500" cy="9850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rgbClr val="B45F06"/>
                </a:solidFill>
                <a:latin typeface="Amatic SC"/>
                <a:ea typeface="Amatic SC"/>
                <a:cs typeface="Amatic SC"/>
                <a:sym typeface="Amatic SC"/>
              </a:rPr>
              <a:t>Get out of school for the day :)</a:t>
            </a:r>
            <a:endParaRPr sz="2600">
              <a:solidFill>
                <a:srgbClr val="B45F06"/>
              </a:solidFill>
              <a:latin typeface="Amatic SC"/>
              <a:ea typeface="Amatic SC"/>
              <a:cs typeface="Amatic SC"/>
              <a:sym typeface="Amatic SC"/>
            </a:endParaRPr>
          </a:p>
        </p:txBody>
      </p:sp>
      <p:pic>
        <p:nvPicPr>
          <p:cNvPr id="99" name="Google Shape;99;p17"/>
          <p:cNvPicPr preferRelativeResize="0"/>
          <p:nvPr/>
        </p:nvPicPr>
        <p:blipFill>
          <a:blip r:embed="rId3">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is a portfolio?</a:t>
            </a:r>
            <a:endParaRPr/>
          </a:p>
        </p:txBody>
      </p:sp>
      <p:pic>
        <p:nvPicPr>
          <p:cNvPr id="105" name="Google Shape;105;p18"/>
          <p:cNvPicPr preferRelativeResize="0"/>
          <p:nvPr/>
        </p:nvPicPr>
        <p:blipFill>
          <a:blip r:embed="rId3">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A portfolio is…</a:t>
            </a:r>
            <a:endParaRPr sz="6000"/>
          </a:p>
        </p:txBody>
      </p:sp>
      <p:sp>
        <p:nvSpPr>
          <p:cNvPr id="111" name="Google Shape;111;p19"/>
          <p:cNvSpPr txBox="1">
            <a:spLocks noGrp="1"/>
          </p:cNvSpPr>
          <p:nvPr>
            <p:ph type="body" idx="1"/>
          </p:nvPr>
        </p:nvSpPr>
        <p:spPr>
          <a:xfrm>
            <a:off x="311700" y="1322450"/>
            <a:ext cx="3390000" cy="2148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200" i="1">
                <a:solidFill>
                  <a:srgbClr val="6AA84F"/>
                </a:solidFill>
              </a:rPr>
              <a:t>An artist's portfolio is an edited collection of an artist's best artwork intended to showcase their style or method of work. A portfolio is used by artists to share with colleges or employers their talent by showing different samples of current work.</a:t>
            </a:r>
            <a:endParaRPr sz="1200" i="1">
              <a:solidFill>
                <a:srgbClr val="6AA84F"/>
              </a:solidFill>
            </a:endParaRPr>
          </a:p>
          <a:p>
            <a:pPr marL="0" lvl="0" indent="0" algn="l" rtl="0">
              <a:spcBef>
                <a:spcPts val="1200"/>
              </a:spcBef>
              <a:spcAft>
                <a:spcPts val="1600"/>
              </a:spcAft>
              <a:buNone/>
            </a:pPr>
            <a:endParaRPr/>
          </a:p>
        </p:txBody>
      </p:sp>
      <p:sp>
        <p:nvSpPr>
          <p:cNvPr id="112" name="Google Shape;112;p19"/>
          <p:cNvSpPr txBox="1">
            <a:spLocks noGrp="1"/>
          </p:cNvSpPr>
          <p:nvPr>
            <p:ph type="body" idx="1"/>
          </p:nvPr>
        </p:nvSpPr>
        <p:spPr>
          <a:xfrm>
            <a:off x="3806825" y="643500"/>
            <a:ext cx="5101500" cy="4263300"/>
          </a:xfrm>
          <a:prstGeom prst="rect">
            <a:avLst/>
          </a:prstGeom>
        </p:spPr>
        <p:txBody>
          <a:bodyPr spcFirstLastPara="1" wrap="square" lIns="91425" tIns="91425" rIns="91425" bIns="91425" anchor="t" anchorCtr="0">
            <a:noAutofit/>
          </a:bodyPr>
          <a:lstStyle/>
          <a:p>
            <a:pPr marL="457200" lvl="0" indent="-323850" algn="l" rtl="0">
              <a:lnSpc>
                <a:spcPct val="115000"/>
              </a:lnSpc>
              <a:spcBef>
                <a:spcPts val="1200"/>
              </a:spcBef>
              <a:spcAft>
                <a:spcPts val="0"/>
              </a:spcAft>
              <a:buClr>
                <a:srgbClr val="000000"/>
              </a:buClr>
              <a:buSzPts val="1500"/>
              <a:buChar char="●"/>
            </a:pPr>
            <a:r>
              <a:rPr lang="en" sz="1500">
                <a:solidFill>
                  <a:srgbClr val="000000"/>
                </a:solidFill>
                <a:latin typeface="Source Code Pro ExtraBold"/>
                <a:ea typeface="Source Code Pro ExtraBold"/>
                <a:cs typeface="Source Code Pro ExtraBold"/>
                <a:sym typeface="Source Code Pro ExtraBold"/>
              </a:rPr>
              <a:t>10 – 15</a:t>
            </a:r>
            <a:r>
              <a:rPr lang="en" sz="1500">
                <a:solidFill>
                  <a:srgbClr val="000000"/>
                </a:solidFill>
              </a:rPr>
              <a:t> pieces of finished artwork</a:t>
            </a:r>
            <a:endParaRPr sz="15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Examples of sketches or working documents that show your creative process</a:t>
            </a:r>
            <a:endParaRPr sz="15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Examples that show a range of different skills within your area of specialization</a:t>
            </a:r>
            <a:endParaRPr sz="15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Examples of strong observational drawing skills (whatever your medium)</a:t>
            </a:r>
            <a:endParaRPr sz="15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A range of subject matter</a:t>
            </a:r>
            <a:endParaRPr sz="15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Well-balanced compositions</a:t>
            </a:r>
            <a:endParaRPr sz="15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Original art that demonstrates creativity and originality</a:t>
            </a:r>
            <a:endParaRPr sz="15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Logically ordered examples that show progression or some sort of “journey”</a:t>
            </a:r>
            <a:endParaRPr sz="1500">
              <a:solidFill>
                <a:srgbClr val="000000"/>
              </a:solidFill>
            </a:endParaRPr>
          </a:p>
          <a:p>
            <a:pPr marL="0" lvl="0" indent="0" algn="l" rtl="0">
              <a:spcBef>
                <a:spcPts val="1200"/>
              </a:spcBef>
              <a:spcAft>
                <a:spcPts val="1600"/>
              </a:spcAft>
              <a:buNone/>
            </a:pPr>
            <a:endParaRPr/>
          </a:p>
        </p:txBody>
      </p:sp>
      <p:pic>
        <p:nvPicPr>
          <p:cNvPr id="113" name="Google Shape;113;p19"/>
          <p:cNvPicPr preferRelativeResize="0"/>
          <p:nvPr/>
        </p:nvPicPr>
        <p:blipFill>
          <a:blip r:embed="rId3">
            <a:alphaModFix/>
          </a:blip>
          <a:stretch>
            <a:fillRect/>
          </a:stretch>
        </p:blipFill>
        <p:spPr>
          <a:xfrm>
            <a:off x="7955800" y="98875"/>
            <a:ext cx="1088450" cy="915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1000"/>
                                        <p:tgtEl>
                                          <p:spTgt spid="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xEl>
                                              <p:pRg st="1" end="1"/>
                                            </p:txEl>
                                          </p:spTgt>
                                        </p:tgtEl>
                                        <p:attrNameLst>
                                          <p:attrName>style.visibility</p:attrName>
                                        </p:attrNameLst>
                                      </p:cBhvr>
                                      <p:to>
                                        <p:strVal val="visible"/>
                                      </p:to>
                                    </p:set>
                                    <p:animEffect transition="in" filter="fade">
                                      <p:cBhvr>
                                        <p:cTn id="12" dur="1000"/>
                                        <p:tgtEl>
                                          <p:spTgt spid="1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
                                            <p:txEl>
                                              <p:pRg st="2" end="2"/>
                                            </p:txEl>
                                          </p:spTgt>
                                        </p:tgtEl>
                                        <p:attrNameLst>
                                          <p:attrName>style.visibility</p:attrName>
                                        </p:attrNameLst>
                                      </p:cBhvr>
                                      <p:to>
                                        <p:strVal val="visible"/>
                                      </p:to>
                                    </p:set>
                                    <p:animEffect transition="in" filter="fade">
                                      <p:cBhvr>
                                        <p:cTn id="17" dur="1000"/>
                                        <p:tgtEl>
                                          <p:spTgt spid="1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
                                            <p:txEl>
                                              <p:pRg st="3" end="3"/>
                                            </p:txEl>
                                          </p:spTgt>
                                        </p:tgtEl>
                                        <p:attrNameLst>
                                          <p:attrName>style.visibility</p:attrName>
                                        </p:attrNameLst>
                                      </p:cBhvr>
                                      <p:to>
                                        <p:strVal val="visible"/>
                                      </p:to>
                                    </p:set>
                                    <p:animEffect transition="in" filter="fade">
                                      <p:cBhvr>
                                        <p:cTn id="22" dur="1000"/>
                                        <p:tgtEl>
                                          <p:spTgt spid="1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
                                            <p:txEl>
                                              <p:pRg st="4" end="4"/>
                                            </p:txEl>
                                          </p:spTgt>
                                        </p:tgtEl>
                                        <p:attrNameLst>
                                          <p:attrName>style.visibility</p:attrName>
                                        </p:attrNameLst>
                                      </p:cBhvr>
                                      <p:to>
                                        <p:strVal val="visible"/>
                                      </p:to>
                                    </p:set>
                                    <p:animEffect transition="in" filter="fade">
                                      <p:cBhvr>
                                        <p:cTn id="27" dur="1000"/>
                                        <p:tgtEl>
                                          <p:spTgt spid="1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
                                            <p:txEl>
                                              <p:pRg st="5" end="5"/>
                                            </p:txEl>
                                          </p:spTgt>
                                        </p:tgtEl>
                                        <p:attrNameLst>
                                          <p:attrName>style.visibility</p:attrName>
                                        </p:attrNameLst>
                                      </p:cBhvr>
                                      <p:to>
                                        <p:strVal val="visible"/>
                                      </p:to>
                                    </p:set>
                                    <p:animEffect transition="in" filter="fade">
                                      <p:cBhvr>
                                        <p:cTn id="32" dur="1000"/>
                                        <p:tgtEl>
                                          <p:spTgt spid="1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
                                            <p:txEl>
                                              <p:pRg st="6" end="6"/>
                                            </p:txEl>
                                          </p:spTgt>
                                        </p:tgtEl>
                                        <p:attrNameLst>
                                          <p:attrName>style.visibility</p:attrName>
                                        </p:attrNameLst>
                                      </p:cBhvr>
                                      <p:to>
                                        <p:strVal val="visible"/>
                                      </p:to>
                                    </p:set>
                                    <p:animEffect transition="in" filter="fade">
                                      <p:cBhvr>
                                        <p:cTn id="37" dur="1000"/>
                                        <p:tgtEl>
                                          <p:spTgt spid="1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2">
                                            <p:txEl>
                                              <p:pRg st="7" end="7"/>
                                            </p:txEl>
                                          </p:spTgt>
                                        </p:tgtEl>
                                        <p:attrNameLst>
                                          <p:attrName>style.visibility</p:attrName>
                                        </p:attrNameLst>
                                      </p:cBhvr>
                                      <p:to>
                                        <p:strVal val="visible"/>
                                      </p:to>
                                    </p:set>
                                    <p:animEffect transition="in" filter="fade">
                                      <p:cBhvr>
                                        <p:cTn id="42" dur="1000"/>
                                        <p:tgtEl>
                                          <p:spTgt spid="1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2">
                                            <p:txEl>
                                              <p:pRg st="8" end="8"/>
                                            </p:txEl>
                                          </p:spTgt>
                                        </p:tgtEl>
                                        <p:attrNameLst>
                                          <p:attrName>style.visibility</p:attrName>
                                        </p:attrNameLst>
                                      </p:cBhvr>
                                      <p:to>
                                        <p:strVal val="visible"/>
                                      </p:to>
                                    </p:set>
                                    <p:animEffect transition="in" filter="fade">
                                      <p:cBhvr>
                                        <p:cTn id="47" dur="1000"/>
                                        <p:tgtEl>
                                          <p:spTgt spid="1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Portfolio samples</a:t>
            </a:r>
            <a:endParaRPr sz="3000"/>
          </a:p>
        </p:txBody>
      </p:sp>
      <p:pic>
        <p:nvPicPr>
          <p:cNvPr id="119" name="Google Shape;119;p20"/>
          <p:cNvPicPr preferRelativeResize="0"/>
          <p:nvPr/>
        </p:nvPicPr>
        <p:blipFill>
          <a:blip r:embed="rId3">
            <a:alphaModFix/>
          </a:blip>
          <a:stretch>
            <a:fillRect/>
          </a:stretch>
        </p:blipFill>
        <p:spPr>
          <a:xfrm>
            <a:off x="5302896" y="228600"/>
            <a:ext cx="3231504" cy="1817721"/>
          </a:xfrm>
          <a:prstGeom prst="rect">
            <a:avLst/>
          </a:prstGeom>
          <a:noFill/>
          <a:ln>
            <a:noFill/>
          </a:ln>
        </p:spPr>
      </p:pic>
      <p:pic>
        <p:nvPicPr>
          <p:cNvPr id="120" name="Google Shape;120;p20"/>
          <p:cNvPicPr preferRelativeResize="0"/>
          <p:nvPr/>
        </p:nvPicPr>
        <p:blipFill>
          <a:blip r:embed="rId4">
            <a:alphaModFix/>
          </a:blip>
          <a:stretch>
            <a:fillRect/>
          </a:stretch>
        </p:blipFill>
        <p:spPr>
          <a:xfrm>
            <a:off x="152400" y="152400"/>
            <a:ext cx="5455296" cy="3925774"/>
          </a:xfrm>
          <a:prstGeom prst="rect">
            <a:avLst/>
          </a:prstGeom>
          <a:noFill/>
          <a:ln>
            <a:noFill/>
          </a:ln>
        </p:spPr>
      </p:pic>
      <p:pic>
        <p:nvPicPr>
          <p:cNvPr id="121" name="Google Shape;121;p20"/>
          <p:cNvPicPr preferRelativeResize="0"/>
          <p:nvPr/>
        </p:nvPicPr>
        <p:blipFill>
          <a:blip r:embed="rId5">
            <a:alphaModFix/>
          </a:blip>
          <a:stretch>
            <a:fillRect/>
          </a:stretch>
        </p:blipFill>
        <p:spPr>
          <a:xfrm>
            <a:off x="6683350" y="1937100"/>
            <a:ext cx="2259225" cy="1481150"/>
          </a:xfrm>
          <a:prstGeom prst="rect">
            <a:avLst/>
          </a:prstGeom>
          <a:noFill/>
          <a:ln>
            <a:noFill/>
          </a:ln>
        </p:spPr>
      </p:pic>
      <p:pic>
        <p:nvPicPr>
          <p:cNvPr id="122" name="Google Shape;122;p20"/>
          <p:cNvPicPr preferRelativeResize="0"/>
          <p:nvPr/>
        </p:nvPicPr>
        <p:blipFill>
          <a:blip r:embed="rId6">
            <a:alphaModFix/>
          </a:blip>
          <a:stretch>
            <a:fillRect/>
          </a:stretch>
        </p:blipFill>
        <p:spPr>
          <a:xfrm>
            <a:off x="5760100" y="2079974"/>
            <a:ext cx="1284876" cy="1645149"/>
          </a:xfrm>
          <a:prstGeom prst="rect">
            <a:avLst/>
          </a:prstGeom>
          <a:noFill/>
          <a:ln>
            <a:noFill/>
          </a:ln>
        </p:spPr>
      </p:pic>
      <p:pic>
        <p:nvPicPr>
          <p:cNvPr id="123" name="Google Shape;123;p20"/>
          <p:cNvPicPr preferRelativeResize="0"/>
          <p:nvPr/>
        </p:nvPicPr>
        <p:blipFill>
          <a:blip r:embed="rId7">
            <a:alphaModFix/>
          </a:blip>
          <a:stretch>
            <a:fillRect/>
          </a:stretch>
        </p:blipFill>
        <p:spPr>
          <a:xfrm>
            <a:off x="6656088" y="3539175"/>
            <a:ext cx="2313750" cy="1434425"/>
          </a:xfrm>
          <a:prstGeom prst="rect">
            <a:avLst/>
          </a:prstGeom>
          <a:noFill/>
          <a:ln>
            <a:noFill/>
          </a:ln>
        </p:spPr>
      </p:pic>
      <p:pic>
        <p:nvPicPr>
          <p:cNvPr id="124" name="Google Shape;124;p20"/>
          <p:cNvPicPr preferRelativeResize="0"/>
          <p:nvPr/>
        </p:nvPicPr>
        <p:blipFill>
          <a:blip r:embed="rId8">
            <a:alphaModFix/>
          </a:blip>
          <a:stretch>
            <a:fillRect/>
          </a:stretch>
        </p:blipFill>
        <p:spPr>
          <a:xfrm>
            <a:off x="7881400" y="152400"/>
            <a:ext cx="1088450" cy="915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185450" y="145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Copyright</a:t>
            </a:r>
            <a:endParaRPr/>
          </a:p>
          <a:p>
            <a:pPr marL="0" lvl="0" indent="0" algn="l" rtl="0">
              <a:spcBef>
                <a:spcPts val="0"/>
              </a:spcBef>
              <a:spcAft>
                <a:spcPts val="0"/>
              </a:spcAft>
              <a:buNone/>
            </a:pPr>
            <a:r>
              <a:rPr lang="en"/>
              <a:t>Fan art</a:t>
            </a:r>
            <a:endParaRPr/>
          </a:p>
          <a:p>
            <a:pPr marL="0" lvl="0" indent="0" algn="l" rtl="0">
              <a:spcBef>
                <a:spcPts val="0"/>
              </a:spcBef>
              <a:spcAft>
                <a:spcPts val="0"/>
              </a:spcAft>
              <a:buNone/>
            </a:pPr>
            <a:r>
              <a:rPr lang="en"/>
              <a:t>Appropriation</a:t>
            </a:r>
            <a:endParaRPr/>
          </a:p>
        </p:txBody>
      </p:sp>
      <p:sp>
        <p:nvSpPr>
          <p:cNvPr id="130" name="Google Shape;130;p21"/>
          <p:cNvSpPr txBox="1"/>
          <p:nvPr/>
        </p:nvSpPr>
        <p:spPr>
          <a:xfrm>
            <a:off x="626175" y="4137025"/>
            <a:ext cx="22905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lt1"/>
                </a:solidFill>
                <a:latin typeface="Montserrat"/>
                <a:ea typeface="Montserrat"/>
                <a:cs typeface="Montserrat"/>
                <a:sym typeface="Montserrat"/>
              </a:rPr>
              <a:t>*Artwork for general audiences</a:t>
            </a:r>
            <a:endParaRPr sz="1700">
              <a:solidFill>
                <a:schemeClr val="lt1"/>
              </a:solidFill>
              <a:latin typeface="Montserrat"/>
              <a:ea typeface="Montserrat"/>
              <a:cs typeface="Montserrat"/>
              <a:sym typeface="Montserrat"/>
            </a:endParaRPr>
          </a:p>
        </p:txBody>
      </p:sp>
      <p:pic>
        <p:nvPicPr>
          <p:cNvPr id="131" name="Google Shape;131;p21"/>
          <p:cNvPicPr preferRelativeResize="0"/>
          <p:nvPr/>
        </p:nvPicPr>
        <p:blipFill>
          <a:blip r:embed="rId3">
            <a:alphaModFix/>
          </a:blip>
          <a:stretch>
            <a:fillRect/>
          </a:stretch>
        </p:blipFill>
        <p:spPr>
          <a:xfrm>
            <a:off x="3715150" y="2667025"/>
            <a:ext cx="5306875" cy="2133600"/>
          </a:xfrm>
          <a:prstGeom prst="rect">
            <a:avLst/>
          </a:prstGeom>
          <a:noFill/>
          <a:ln>
            <a:noFill/>
          </a:ln>
        </p:spPr>
      </p:pic>
      <p:pic>
        <p:nvPicPr>
          <p:cNvPr id="132" name="Google Shape;132;p21"/>
          <p:cNvPicPr preferRelativeResize="0"/>
          <p:nvPr/>
        </p:nvPicPr>
        <p:blipFill>
          <a:blip r:embed="rId4">
            <a:alphaModFix/>
          </a:blip>
          <a:stretch>
            <a:fillRect/>
          </a:stretch>
        </p:blipFill>
        <p:spPr>
          <a:xfrm>
            <a:off x="4784700" y="1021300"/>
            <a:ext cx="2520900" cy="1512540"/>
          </a:xfrm>
          <a:prstGeom prst="rect">
            <a:avLst/>
          </a:prstGeom>
          <a:noFill/>
          <a:ln>
            <a:noFill/>
          </a:ln>
        </p:spPr>
      </p:pic>
      <p:pic>
        <p:nvPicPr>
          <p:cNvPr id="133" name="Google Shape;133;p21"/>
          <p:cNvPicPr preferRelativeResize="0"/>
          <p:nvPr/>
        </p:nvPicPr>
        <p:blipFill>
          <a:blip r:embed="rId5">
            <a:alphaModFix/>
          </a:blip>
          <a:stretch>
            <a:fillRect/>
          </a:stretch>
        </p:blipFill>
        <p:spPr>
          <a:xfrm>
            <a:off x="7933575" y="106275"/>
            <a:ext cx="1088450" cy="915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Copyright, fan art, appropriation</a:t>
            </a:r>
            <a:endParaRPr sz="3000"/>
          </a:p>
        </p:txBody>
      </p:sp>
      <p:pic>
        <p:nvPicPr>
          <p:cNvPr id="139" name="Google Shape;139;p22"/>
          <p:cNvPicPr preferRelativeResize="0"/>
          <p:nvPr/>
        </p:nvPicPr>
        <p:blipFill>
          <a:blip r:embed="rId3">
            <a:alphaModFix/>
          </a:blip>
          <a:stretch>
            <a:fillRect/>
          </a:stretch>
        </p:blipFill>
        <p:spPr>
          <a:xfrm>
            <a:off x="152400" y="152400"/>
            <a:ext cx="3729486" cy="3925775"/>
          </a:xfrm>
          <a:prstGeom prst="rect">
            <a:avLst/>
          </a:prstGeom>
          <a:noFill/>
          <a:ln>
            <a:noFill/>
          </a:ln>
        </p:spPr>
      </p:pic>
      <p:pic>
        <p:nvPicPr>
          <p:cNvPr id="140" name="Google Shape;140;p22"/>
          <p:cNvPicPr preferRelativeResize="0"/>
          <p:nvPr/>
        </p:nvPicPr>
        <p:blipFill>
          <a:blip r:embed="rId4">
            <a:alphaModFix/>
          </a:blip>
          <a:stretch>
            <a:fillRect/>
          </a:stretch>
        </p:blipFill>
        <p:spPr>
          <a:xfrm>
            <a:off x="6244637" y="859525"/>
            <a:ext cx="2668225" cy="2048500"/>
          </a:xfrm>
          <a:prstGeom prst="rect">
            <a:avLst/>
          </a:prstGeom>
          <a:noFill/>
          <a:ln>
            <a:noFill/>
          </a:ln>
        </p:spPr>
      </p:pic>
      <p:pic>
        <p:nvPicPr>
          <p:cNvPr id="141" name="Google Shape;141;p22"/>
          <p:cNvPicPr preferRelativeResize="0"/>
          <p:nvPr/>
        </p:nvPicPr>
        <p:blipFill>
          <a:blip r:embed="rId5">
            <a:alphaModFix/>
          </a:blip>
          <a:stretch>
            <a:fillRect/>
          </a:stretch>
        </p:blipFill>
        <p:spPr>
          <a:xfrm>
            <a:off x="4026186" y="289450"/>
            <a:ext cx="1733550" cy="2628900"/>
          </a:xfrm>
          <a:prstGeom prst="rect">
            <a:avLst/>
          </a:prstGeom>
          <a:noFill/>
          <a:ln>
            <a:noFill/>
          </a:ln>
        </p:spPr>
      </p:pic>
      <p:pic>
        <p:nvPicPr>
          <p:cNvPr id="142" name="Google Shape;142;p22"/>
          <p:cNvPicPr preferRelativeResize="0"/>
          <p:nvPr/>
        </p:nvPicPr>
        <p:blipFill>
          <a:blip r:embed="rId6">
            <a:alphaModFix/>
          </a:blip>
          <a:stretch>
            <a:fillRect/>
          </a:stretch>
        </p:blipFill>
        <p:spPr>
          <a:xfrm>
            <a:off x="6625625" y="3146950"/>
            <a:ext cx="2394399" cy="1620449"/>
          </a:xfrm>
          <a:prstGeom prst="rect">
            <a:avLst/>
          </a:prstGeom>
          <a:noFill/>
          <a:ln>
            <a:noFill/>
          </a:ln>
        </p:spPr>
      </p:pic>
      <p:pic>
        <p:nvPicPr>
          <p:cNvPr id="143" name="Google Shape;143;p22"/>
          <p:cNvPicPr preferRelativeResize="0"/>
          <p:nvPr/>
        </p:nvPicPr>
        <p:blipFill>
          <a:blip r:embed="rId7">
            <a:alphaModFix/>
          </a:blip>
          <a:stretch>
            <a:fillRect/>
          </a:stretch>
        </p:blipFill>
        <p:spPr>
          <a:xfrm>
            <a:off x="4864375" y="3019575"/>
            <a:ext cx="1770351" cy="1888200"/>
          </a:xfrm>
          <a:prstGeom prst="rect">
            <a:avLst/>
          </a:prstGeom>
          <a:noFill/>
          <a:ln>
            <a:noFill/>
          </a:ln>
        </p:spPr>
      </p:pic>
      <p:pic>
        <p:nvPicPr>
          <p:cNvPr id="144" name="Google Shape;144;p22"/>
          <p:cNvPicPr preferRelativeResize="0"/>
          <p:nvPr/>
        </p:nvPicPr>
        <p:blipFill>
          <a:blip r:embed="rId8">
            <a:alphaModFix/>
          </a:blip>
          <a:stretch>
            <a:fillRect/>
          </a:stretch>
        </p:blipFill>
        <p:spPr>
          <a:xfrm>
            <a:off x="7933575" y="30075"/>
            <a:ext cx="1088450" cy="915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body" idx="1"/>
          </p:nvPr>
        </p:nvSpPr>
        <p:spPr>
          <a:xfrm>
            <a:off x="412775" y="4229725"/>
            <a:ext cx="4522800" cy="700800"/>
          </a:xfrm>
          <a:prstGeom prst="rect">
            <a:avLst/>
          </a:prstGeom>
          <a:solidFill>
            <a:schemeClr val="lt2"/>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000"/>
              <a:t>Taking images of artwork</a:t>
            </a:r>
            <a:endParaRPr sz="3000"/>
          </a:p>
        </p:txBody>
      </p:sp>
      <p:sp>
        <p:nvSpPr>
          <p:cNvPr id="150" name="Google Shape;150;p23"/>
          <p:cNvSpPr txBox="1">
            <a:spLocks noGrp="1"/>
          </p:cNvSpPr>
          <p:nvPr>
            <p:ph type="title" idx="4294967295"/>
          </p:nvPr>
        </p:nvSpPr>
        <p:spPr>
          <a:xfrm>
            <a:off x="122550" y="185400"/>
            <a:ext cx="39819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highlight>
                  <a:srgbClr val="B6D7A8"/>
                </a:highlight>
              </a:rPr>
              <a:t>Good image</a:t>
            </a:r>
            <a:endParaRPr sz="3600">
              <a:highlight>
                <a:srgbClr val="B6D7A8"/>
              </a:highlight>
            </a:endParaRPr>
          </a:p>
        </p:txBody>
      </p:sp>
      <p:sp>
        <p:nvSpPr>
          <p:cNvPr id="151" name="Google Shape;151;p23"/>
          <p:cNvSpPr txBox="1">
            <a:spLocks noGrp="1"/>
          </p:cNvSpPr>
          <p:nvPr>
            <p:ph type="title" idx="4294967295"/>
          </p:nvPr>
        </p:nvSpPr>
        <p:spPr>
          <a:xfrm>
            <a:off x="4309550" y="185400"/>
            <a:ext cx="39819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highlight>
                  <a:srgbClr val="B6D7A8"/>
                </a:highlight>
              </a:rPr>
              <a:t>Not-so-good image</a:t>
            </a:r>
            <a:endParaRPr sz="3600">
              <a:highlight>
                <a:srgbClr val="B6D7A8"/>
              </a:highlight>
            </a:endParaRPr>
          </a:p>
        </p:txBody>
      </p:sp>
      <p:pic>
        <p:nvPicPr>
          <p:cNvPr id="152" name="Google Shape;152;p23"/>
          <p:cNvPicPr preferRelativeResize="0"/>
          <p:nvPr/>
        </p:nvPicPr>
        <p:blipFill>
          <a:blip r:embed="rId3">
            <a:alphaModFix/>
          </a:blip>
          <a:stretch>
            <a:fillRect/>
          </a:stretch>
        </p:blipFill>
        <p:spPr>
          <a:xfrm>
            <a:off x="4763825" y="1022550"/>
            <a:ext cx="2035350" cy="2713800"/>
          </a:xfrm>
          <a:prstGeom prst="rect">
            <a:avLst/>
          </a:prstGeom>
          <a:noFill/>
          <a:ln>
            <a:noFill/>
          </a:ln>
        </p:spPr>
      </p:pic>
      <p:pic>
        <p:nvPicPr>
          <p:cNvPr id="153" name="Google Shape;153;p23"/>
          <p:cNvPicPr preferRelativeResize="0"/>
          <p:nvPr/>
        </p:nvPicPr>
        <p:blipFill>
          <a:blip r:embed="rId4">
            <a:alphaModFix/>
          </a:blip>
          <a:stretch>
            <a:fillRect/>
          </a:stretch>
        </p:blipFill>
        <p:spPr>
          <a:xfrm>
            <a:off x="6223950" y="1593025"/>
            <a:ext cx="2547574" cy="3217501"/>
          </a:xfrm>
          <a:prstGeom prst="rect">
            <a:avLst/>
          </a:prstGeom>
          <a:noFill/>
          <a:ln>
            <a:noFill/>
          </a:ln>
        </p:spPr>
      </p:pic>
      <p:pic>
        <p:nvPicPr>
          <p:cNvPr id="154" name="Google Shape;154;p23"/>
          <p:cNvPicPr preferRelativeResize="0"/>
          <p:nvPr/>
        </p:nvPicPr>
        <p:blipFill>
          <a:blip r:embed="rId5">
            <a:alphaModFix/>
          </a:blip>
          <a:stretch>
            <a:fillRect/>
          </a:stretch>
        </p:blipFill>
        <p:spPr>
          <a:xfrm>
            <a:off x="226325" y="1053275"/>
            <a:ext cx="3328973" cy="2074751"/>
          </a:xfrm>
          <a:prstGeom prst="rect">
            <a:avLst/>
          </a:prstGeom>
          <a:noFill/>
          <a:ln>
            <a:noFill/>
          </a:ln>
        </p:spPr>
      </p:pic>
      <p:pic>
        <p:nvPicPr>
          <p:cNvPr id="155" name="Google Shape;155;p23"/>
          <p:cNvPicPr preferRelativeResize="0"/>
          <p:nvPr/>
        </p:nvPicPr>
        <p:blipFill>
          <a:blip r:embed="rId6">
            <a:alphaModFix/>
          </a:blip>
          <a:stretch>
            <a:fillRect/>
          </a:stretch>
        </p:blipFill>
        <p:spPr>
          <a:xfrm>
            <a:off x="2636675" y="1975175"/>
            <a:ext cx="1835435" cy="2208974"/>
          </a:xfrm>
          <a:prstGeom prst="rect">
            <a:avLst/>
          </a:prstGeom>
          <a:noFill/>
          <a:ln>
            <a:noFill/>
          </a:ln>
        </p:spPr>
      </p:pic>
      <p:pic>
        <p:nvPicPr>
          <p:cNvPr id="156" name="Google Shape;156;p23"/>
          <p:cNvPicPr preferRelativeResize="0"/>
          <p:nvPr/>
        </p:nvPicPr>
        <p:blipFill>
          <a:blip r:embed="rId7">
            <a:alphaModFix/>
          </a:blip>
          <a:stretch>
            <a:fillRect/>
          </a:stretch>
        </p:blipFill>
        <p:spPr>
          <a:xfrm>
            <a:off x="7933575" y="106275"/>
            <a:ext cx="1088450" cy="915025"/>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2453</Words>
  <Application>Microsoft Office PowerPoint</Application>
  <PresentationFormat>On-screen Show (16:9)</PresentationFormat>
  <Paragraphs>131</Paragraphs>
  <Slides>18</Slides>
  <Notes>18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Source Code Pro ExtraBold</vt:lpstr>
      <vt:lpstr>Impact</vt:lpstr>
      <vt:lpstr>Source Code Pro</vt:lpstr>
      <vt:lpstr>Comic Sans MS</vt:lpstr>
      <vt:lpstr>Montserrat</vt:lpstr>
      <vt:lpstr>Merriweather</vt:lpstr>
      <vt:lpstr>Playfair Display</vt:lpstr>
      <vt:lpstr>Caveat</vt:lpstr>
      <vt:lpstr>Source Code Pro SemiBold</vt:lpstr>
      <vt:lpstr>Arial</vt:lpstr>
      <vt:lpstr>Times New Roman</vt:lpstr>
      <vt:lpstr>Amatic SC</vt:lpstr>
      <vt:lpstr>Oswald</vt:lpstr>
      <vt:lpstr>Oxygen</vt:lpstr>
      <vt:lpstr>Pacifico</vt:lpstr>
      <vt:lpstr>Beach Day</vt:lpstr>
      <vt:lpstr>Portfolio Day  &amp; Bright Futures Exhibit</vt:lpstr>
      <vt:lpstr>About portfolio day</vt:lpstr>
      <vt:lpstr>Benefits of portfolio day</vt:lpstr>
      <vt:lpstr>What is a portfolio?</vt:lpstr>
      <vt:lpstr>A portfolio is…</vt:lpstr>
      <vt:lpstr>PowerPoint Presentation</vt:lpstr>
      <vt:lpstr>Copyright Fan art Appropriation</vt:lpstr>
      <vt:lpstr>PowerPoint Presentation</vt:lpstr>
      <vt:lpstr>Good image</vt:lpstr>
      <vt:lpstr>PowerPoint Presentation</vt:lpstr>
      <vt:lpstr>Upload your artwork</vt:lpstr>
      <vt:lpstr>PowerPoint Presentation</vt:lpstr>
      <vt:lpstr>PowerPoint Presentation</vt:lpstr>
      <vt:lpstr>Artist statement</vt:lpstr>
      <vt:lpstr>Portfolio day is here</vt:lpstr>
      <vt:lpstr>Bright futures student exhibit</vt:lpstr>
      <vt:lpstr>Portfolio Day  &amp; Bright Futures Exhibit</vt:lpstr>
      <vt:lpstr>Thank you.  See you at portfolio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Portfolio Day  &amp; Bright Futures Exhibit</dc:title>
  <dc:creator>Fletcher, Kirstin</dc:creator>
  <cp:lastModifiedBy>Fletcher, Kirstin</cp:lastModifiedBy>
  <cp:revision>1</cp:revision>
  <dcterms:modified xsi:type="dcterms:W3CDTF">2022-10-12T15:17:55Z</dcterms:modified>
</cp:coreProperties>
</file>